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59" r:id="rId3"/>
    <p:sldId id="260" r:id="rId4"/>
    <p:sldId id="272" r:id="rId5"/>
    <p:sldId id="295" r:id="rId6"/>
    <p:sldId id="299" r:id="rId7"/>
    <p:sldId id="300" r:id="rId8"/>
    <p:sldId id="277" r:id="rId9"/>
    <p:sldId id="278" r:id="rId10"/>
    <p:sldId id="302" r:id="rId11"/>
    <p:sldId id="303" r:id="rId12"/>
    <p:sldId id="279" r:id="rId13"/>
    <p:sldId id="304" r:id="rId14"/>
    <p:sldId id="280" r:id="rId15"/>
    <p:sldId id="305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61" r:id="rId26"/>
    <p:sldId id="264" r:id="rId27"/>
    <p:sldId id="265" r:id="rId28"/>
    <p:sldId id="266" r:id="rId29"/>
    <p:sldId id="267" r:id="rId30"/>
    <p:sldId id="298" r:id="rId31"/>
    <p:sldId id="297" r:id="rId32"/>
    <p:sldId id="296" r:id="rId33"/>
    <p:sldId id="268" r:id="rId34"/>
    <p:sldId id="262" r:id="rId35"/>
    <p:sldId id="25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79444" autoAdjust="0"/>
  </p:normalViewPr>
  <p:slideViewPr>
    <p:cSldViewPr snapToGrid="0">
      <p:cViewPr varScale="1">
        <p:scale>
          <a:sx n="70" d="100"/>
          <a:sy n="70" d="100"/>
        </p:scale>
        <p:origin x="11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rrs\Documents\Tucker%20Columbia\7.%20Census%20Quick%20Fac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rrs\Documents\Tucker%20Columbia\7.%20Census%20Quick%20Fac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rrs\Documents\Tucker%20Columbia\10.%20Columbia%20County%20Industry%20Metr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'[7. Census Quick Facts.xlsx]Data from Clustermapping (2)'!$H$5</c:f>
              <c:strCache>
                <c:ptCount val="1"/>
                <c:pt idx="0">
                  <c:v>0 to 17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Facts.xlsx]Data from Clustermapping (2)'!$I$4:$K$4</c:f>
              <c:strCache>
                <c:ptCount val="3"/>
                <c:pt idx="0">
                  <c:v>Columbia County</c:v>
                </c:pt>
                <c:pt idx="1">
                  <c:v>NY</c:v>
                </c:pt>
                <c:pt idx="2">
                  <c:v>US</c:v>
                </c:pt>
              </c:strCache>
            </c:strRef>
          </c:cat>
          <c:val>
            <c:numRef>
              <c:f>'[7. Census Quick Facts.xlsx]Data from Clustermapping (2)'!$I$5:$K$5</c:f>
              <c:numCache>
                <c:formatCode>0.00%</c:formatCode>
                <c:ptCount val="3"/>
                <c:pt idx="0">
                  <c:v>0.18940000000000001</c:v>
                </c:pt>
                <c:pt idx="1">
                  <c:v>0.2157</c:v>
                </c:pt>
                <c:pt idx="2">
                  <c:v>0.23270000000000002</c:v>
                </c:pt>
              </c:numCache>
            </c:numRef>
          </c:val>
        </c:ser>
        <c:ser>
          <c:idx val="1"/>
          <c:order val="1"/>
          <c:tx>
            <c:strRef>
              <c:f>'[7. Census Quick Facts.xlsx]Data from Clustermapping (2)'!$H$6</c:f>
              <c:strCache>
                <c:ptCount val="1"/>
                <c:pt idx="0">
                  <c:v>18 to 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Facts.xlsx]Data from Clustermapping (2)'!$I$4:$K$4</c:f>
              <c:strCache>
                <c:ptCount val="3"/>
                <c:pt idx="0">
                  <c:v>Columbia County</c:v>
                </c:pt>
                <c:pt idx="1">
                  <c:v>NY</c:v>
                </c:pt>
                <c:pt idx="2">
                  <c:v>US</c:v>
                </c:pt>
              </c:strCache>
            </c:strRef>
          </c:cat>
          <c:val>
            <c:numRef>
              <c:f>'[7. Census Quick Facts.xlsx]Data from Clustermapping (2)'!$I$6:$K$6</c:f>
              <c:numCache>
                <c:formatCode>0.00%</c:formatCode>
                <c:ptCount val="3"/>
                <c:pt idx="0">
                  <c:v>7.7499999999999999E-2</c:v>
                </c:pt>
                <c:pt idx="1">
                  <c:v>0.109</c:v>
                </c:pt>
                <c:pt idx="2">
                  <c:v>9.9499999999999991E-2</c:v>
                </c:pt>
              </c:numCache>
            </c:numRef>
          </c:val>
        </c:ser>
        <c:ser>
          <c:idx val="2"/>
          <c:order val="2"/>
          <c:tx>
            <c:strRef>
              <c:f>'[7. Census Quick Facts.xlsx]Data from Clustermapping (2)'!$H$7</c:f>
              <c:strCache>
                <c:ptCount val="1"/>
                <c:pt idx="0">
                  <c:v>25 to 44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Facts.xlsx]Data from Clustermapping (2)'!$I$4:$K$4</c:f>
              <c:strCache>
                <c:ptCount val="3"/>
                <c:pt idx="0">
                  <c:v>Columbia County</c:v>
                </c:pt>
                <c:pt idx="1">
                  <c:v>NY</c:v>
                </c:pt>
                <c:pt idx="2">
                  <c:v>US</c:v>
                </c:pt>
              </c:strCache>
            </c:strRef>
          </c:cat>
          <c:val>
            <c:numRef>
              <c:f>'[7. Census Quick Facts.xlsx]Data from Clustermapping (2)'!$I$7:$K$7</c:f>
              <c:numCache>
                <c:formatCode>0.00%</c:formatCode>
                <c:ptCount val="3"/>
                <c:pt idx="0">
                  <c:v>0.2079</c:v>
                </c:pt>
                <c:pt idx="1">
                  <c:v>0.27089999999999997</c:v>
                </c:pt>
                <c:pt idx="2">
                  <c:v>0.26350000000000001</c:v>
                </c:pt>
              </c:numCache>
            </c:numRef>
          </c:val>
        </c:ser>
        <c:ser>
          <c:idx val="3"/>
          <c:order val="3"/>
          <c:tx>
            <c:strRef>
              <c:f>'[7. Census Quick Facts.xlsx]Data from Clustermapping (2)'!$H$8</c:f>
              <c:strCache>
                <c:ptCount val="1"/>
                <c:pt idx="0">
                  <c:v>45 to 64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Facts.xlsx]Data from Clustermapping (2)'!$I$4:$K$4</c:f>
              <c:strCache>
                <c:ptCount val="3"/>
                <c:pt idx="0">
                  <c:v>Columbia County</c:v>
                </c:pt>
                <c:pt idx="1">
                  <c:v>NY</c:v>
                </c:pt>
                <c:pt idx="2">
                  <c:v>US</c:v>
                </c:pt>
              </c:strCache>
            </c:strRef>
          </c:cat>
          <c:val>
            <c:numRef>
              <c:f>'[7. Census Quick Facts.xlsx]Data from Clustermapping (2)'!$I$8:$K$8</c:f>
              <c:numCache>
                <c:formatCode>0.00%</c:formatCode>
                <c:ptCount val="3"/>
                <c:pt idx="0">
                  <c:v>0.3221</c:v>
                </c:pt>
                <c:pt idx="1">
                  <c:v>0.26829999999999998</c:v>
                </c:pt>
                <c:pt idx="2">
                  <c:v>0.26280000000000003</c:v>
                </c:pt>
              </c:numCache>
            </c:numRef>
          </c:val>
        </c:ser>
        <c:ser>
          <c:idx val="4"/>
          <c:order val="4"/>
          <c:tx>
            <c:strRef>
              <c:f>'[7. Census Quick Facts.xlsx]Data from Clustermapping (2)'!$H$9</c:f>
              <c:strCache>
                <c:ptCount val="1"/>
                <c:pt idx="0">
                  <c:v>65 and over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Facts.xlsx]Data from Clustermapping (2)'!$I$4:$K$4</c:f>
              <c:strCache>
                <c:ptCount val="3"/>
                <c:pt idx="0">
                  <c:v>Columbia County</c:v>
                </c:pt>
                <c:pt idx="1">
                  <c:v>NY</c:v>
                </c:pt>
                <c:pt idx="2">
                  <c:v>US</c:v>
                </c:pt>
              </c:strCache>
            </c:strRef>
          </c:cat>
          <c:val>
            <c:numRef>
              <c:f>'[7. Census Quick Facts.xlsx]Data from Clustermapping (2)'!$I$9:$K$9</c:f>
              <c:numCache>
                <c:formatCode>0.00%</c:formatCode>
                <c:ptCount val="3"/>
                <c:pt idx="0">
                  <c:v>0.20309999999999997</c:v>
                </c:pt>
                <c:pt idx="1">
                  <c:v>0.14410000000000001</c:v>
                </c:pt>
                <c:pt idx="2">
                  <c:v>0.1414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5092584"/>
        <c:axId val="625103952"/>
      </c:barChart>
      <c:catAx>
        <c:axId val="625092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5103952"/>
        <c:crosses val="autoZero"/>
        <c:auto val="1"/>
        <c:lblAlgn val="ctr"/>
        <c:lblOffset val="100"/>
        <c:noMultiLvlLbl val="0"/>
      </c:catAx>
      <c:valAx>
        <c:axId val="625103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25092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'[7. Census Quick Facts.xlsx]Education'!$B$5</c:f>
              <c:strCache>
                <c:ptCount val="1"/>
                <c:pt idx="0">
                  <c:v>High school graduate or higher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Facts.xlsx]Education'!$C$4:$E$4</c:f>
              <c:strCache>
                <c:ptCount val="3"/>
                <c:pt idx="0">
                  <c:v>Columbia County</c:v>
                </c:pt>
                <c:pt idx="1">
                  <c:v>NY </c:v>
                </c:pt>
                <c:pt idx="2">
                  <c:v>US</c:v>
                </c:pt>
              </c:strCache>
            </c:strRef>
          </c:cat>
          <c:val>
            <c:numRef>
              <c:f>'[7. Census Quick Facts.xlsx]Education'!$C$5:$E$5</c:f>
              <c:numCache>
                <c:formatCode>0.00%</c:formatCode>
                <c:ptCount val="3"/>
                <c:pt idx="0">
                  <c:v>0.872</c:v>
                </c:pt>
                <c:pt idx="1">
                  <c:v>0.85199999999999998</c:v>
                </c:pt>
                <c:pt idx="2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'[7. Census Quick Facts.xlsx]Education'!$B$6</c:f>
              <c:strCache>
                <c:ptCount val="1"/>
                <c:pt idx="0">
                  <c:v>Bachelor's degree or higher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Facts.xlsx]Education'!$C$4:$E$4</c:f>
              <c:strCache>
                <c:ptCount val="3"/>
                <c:pt idx="0">
                  <c:v>Columbia County</c:v>
                </c:pt>
                <c:pt idx="1">
                  <c:v>NY </c:v>
                </c:pt>
                <c:pt idx="2">
                  <c:v>US</c:v>
                </c:pt>
              </c:strCache>
            </c:strRef>
          </c:cat>
          <c:val>
            <c:numRef>
              <c:f>'[7. Census Quick Facts.xlsx]Education'!$C$6:$E$6</c:f>
              <c:numCache>
                <c:formatCode>0.00%</c:formatCode>
                <c:ptCount val="3"/>
                <c:pt idx="0">
                  <c:v>0.28199999999999997</c:v>
                </c:pt>
                <c:pt idx="1">
                  <c:v>0.33200000000000002</c:v>
                </c:pt>
                <c:pt idx="2">
                  <c:v>0.28799999999999998</c:v>
                </c:pt>
              </c:numCache>
            </c:numRef>
          </c:val>
        </c:ser>
        <c:ser>
          <c:idx val="2"/>
          <c:order val="2"/>
          <c:tx>
            <c:strRef>
              <c:f>'[7. Census Quick Facts.xlsx]Education'!$B$7</c:f>
              <c:strCache>
                <c:ptCount val="1"/>
                <c:pt idx="0">
                  <c:v>Veterans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'[7. Census Quick Facts.xlsx]Education'!$C$4:$E$4</c:f>
              <c:strCache>
                <c:ptCount val="3"/>
                <c:pt idx="0">
                  <c:v>Columbia County</c:v>
                </c:pt>
                <c:pt idx="1">
                  <c:v>NY </c:v>
                </c:pt>
                <c:pt idx="2">
                  <c:v>US</c:v>
                </c:pt>
              </c:strCache>
            </c:strRef>
          </c:cat>
          <c:val>
            <c:numRef>
              <c:f>'[7. Census Quick Facts.xlsx]Education'!$C$7:$E$7</c:f>
              <c:numCache>
                <c:formatCode>0.00%</c:formatCode>
                <c:ptCount val="3"/>
                <c:pt idx="0">
                  <c:v>8.5589646180097234E-2</c:v>
                </c:pt>
                <c:pt idx="1">
                  <c:v>4.6211309127561433E-2</c:v>
                </c:pt>
                <c:pt idx="2">
                  <c:v>6.6687497108422145E-2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106696"/>
        <c:axId val="625111792"/>
      </c:barChart>
      <c:catAx>
        <c:axId val="625106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5111792"/>
        <c:crosses val="autoZero"/>
        <c:auto val="1"/>
        <c:lblAlgn val="ctr"/>
        <c:lblOffset val="100"/>
        <c:noMultiLvlLbl val="0"/>
      </c:catAx>
      <c:valAx>
        <c:axId val="6251117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251066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Wages,</a:t>
            </a:r>
            <a:r>
              <a:rPr lang="en-US" sz="2400" baseline="0"/>
              <a:t> Government and Private</a:t>
            </a:r>
            <a:endParaRPr lang="en-US" sz="2400"/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8447397200349961E-2"/>
                  <c:y val="-0.1994695975503062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Private,  $596,567,581</a:t>
                    </a:r>
                  </a:p>
                  <a:p>
                    <a:pPr>
                      <a:defRPr sz="1400"/>
                    </a:pPr>
                    <a:r>
                      <a:rPr lang="en-US" sz="1400"/>
                      <a:t>76% 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1599518810148736E-2"/>
                  <c:y val="0.17595764071157771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Government,  $188,475,271 </a:t>
                    </a:r>
                  </a:p>
                  <a:p>
                    <a:pPr>
                      <a:defRPr sz="1400"/>
                    </a:pPr>
                    <a:r>
                      <a:rPr lang="en-US" sz="1400"/>
                      <a:t>24% 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'[10. Columbia County Industry Metrics.xlsx]Columbia Co_2 digit NAICS'!$A$7:$A$8</c:f>
              <c:strCache>
                <c:ptCount val="2"/>
                <c:pt idx="0">
                  <c:v>Total, All Private</c:v>
                </c:pt>
                <c:pt idx="1">
                  <c:v>Total, All Government</c:v>
                </c:pt>
              </c:strCache>
            </c:strRef>
          </c:cat>
          <c:val>
            <c:numRef>
              <c:f>'[10. Columbia County Industry Metrics.xlsx]Columbia Co_2 digit NAICS'!$D$7:$D$8</c:f>
              <c:numCache>
                <c:formatCode>_("$"* #,##0_);_("$"* \(#,##0\);_("$"* "-"??_);_(@_)</c:formatCode>
                <c:ptCount val="2"/>
                <c:pt idx="0">
                  <c:v>596567581</c:v>
                </c:pt>
                <c:pt idx="1">
                  <c:v>188475271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5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B41CF-4B6D-44C0-9D7C-439F4ABCCE61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901F3-4D40-4C64-9374-F37A7C41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1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1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lead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3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lead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9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9" lvl="0" indent="-171450">
              <a:buFont typeface="Arial"/>
              <a:buChar char="•"/>
            </a:pPr>
            <a:r>
              <a:rPr lang="en-US" baseline="0" dirty="0" smtClean="0"/>
              <a:t>We think part of our role here is to help you not be a mile wide and an inch deep</a:t>
            </a:r>
          </a:p>
          <a:p>
            <a:pPr marL="177809" lvl="0" indent="-171450">
              <a:buFont typeface="Arial"/>
              <a:buChar char="•"/>
            </a:pPr>
            <a:r>
              <a:rPr lang="en-US" baseline="0" dirty="0" smtClean="0"/>
              <a:t>Introduce each topic, tell them what we heard, facilitate THEIR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to lead. Review activities and reflect on “fit” to the mission, pillars, and discussion so far.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What needs to be continued, modified, begun, or dropped?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Alyson to chime in as appropriate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22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lvl="0" indent="-173836">
              <a:buFont typeface="Arial" panose="020B0604020202020204" pitchFamily="34" charset="0"/>
              <a:buChar char="•"/>
            </a:pPr>
            <a:r>
              <a:rPr lang="en-US" baseline="0" dirty="0" smtClean="0"/>
              <a:t>Mike’s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06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7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9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Alyson lead this slide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4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9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Mike lead this slide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9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Victoria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lead this slide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00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Alyson lead this slide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Does this resonate?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Does it capture the aims and values of the organization?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What isn’t the org today that you think it could or should be?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Should this bake in industry focus or remain broad?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lead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99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lead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76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Mike lead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5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Alyson to lead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For each:</a:t>
            </a:r>
          </a:p>
          <a:p>
            <a:pPr marL="637395" marR="0" lvl="1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Opportunities and threats</a:t>
            </a:r>
          </a:p>
          <a:p>
            <a:pPr marL="637395" marR="0" lvl="1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Where should CEDC lead, partners, or follow/support advocate</a:t>
            </a:r>
          </a:p>
          <a:p>
            <a:pPr marL="637395" marR="0" lvl="1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What partnerships are essential here, and where does overlap or gap need to be addressed?</a:t>
            </a:r>
          </a:p>
          <a:p>
            <a:pPr marL="180195" marR="0" lvl="0" indent="-1738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570B-08E8-4C93-AB5A-429853E7C91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9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8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1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8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F25F-CCB7-4159-899C-131544424944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76670-1BEC-424B-8345-A35B24941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image" Target="../media/image6.emf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oleObject" Target="../embeddings/oleObject2.bin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tags" Target="../tags/tag67.xml"/><Relationship Id="rId47" Type="http://schemas.openxmlformats.org/officeDocument/2006/relationships/tags" Target="../tags/tag72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63" Type="http://schemas.openxmlformats.org/officeDocument/2006/relationships/tags" Target="../tags/tag88.xml"/><Relationship Id="rId68" Type="http://schemas.openxmlformats.org/officeDocument/2006/relationships/tags" Target="../tags/tag93.xml"/><Relationship Id="rId76" Type="http://schemas.openxmlformats.org/officeDocument/2006/relationships/oleObject" Target="../embeddings/oleObject5.bin"/><Relationship Id="rId84" Type="http://schemas.openxmlformats.org/officeDocument/2006/relationships/oleObject" Target="../embeddings/oleObject9.bin"/><Relationship Id="rId7" Type="http://schemas.openxmlformats.org/officeDocument/2006/relationships/tags" Target="../tags/tag32.xml"/><Relationship Id="rId71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9" Type="http://schemas.openxmlformats.org/officeDocument/2006/relationships/tags" Target="../tags/tag54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53" Type="http://schemas.openxmlformats.org/officeDocument/2006/relationships/tags" Target="../tags/tag78.xml"/><Relationship Id="rId58" Type="http://schemas.openxmlformats.org/officeDocument/2006/relationships/tags" Target="../tags/tag83.xml"/><Relationship Id="rId66" Type="http://schemas.openxmlformats.org/officeDocument/2006/relationships/tags" Target="../tags/tag91.xml"/><Relationship Id="rId74" Type="http://schemas.openxmlformats.org/officeDocument/2006/relationships/oleObject" Target="../embeddings/oleObject4.bin"/><Relationship Id="rId79" Type="http://schemas.openxmlformats.org/officeDocument/2006/relationships/image" Target="../media/image9.emf"/><Relationship Id="rId5" Type="http://schemas.openxmlformats.org/officeDocument/2006/relationships/tags" Target="../tags/tag30.xml"/><Relationship Id="rId61" Type="http://schemas.openxmlformats.org/officeDocument/2006/relationships/tags" Target="../tags/tag86.xml"/><Relationship Id="rId82" Type="http://schemas.openxmlformats.org/officeDocument/2006/relationships/oleObject" Target="../embeddings/oleObject8.bin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56" Type="http://schemas.openxmlformats.org/officeDocument/2006/relationships/tags" Target="../tags/tag81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77" Type="http://schemas.openxmlformats.org/officeDocument/2006/relationships/image" Target="../media/image8.emf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oleObject" Target="../embeddings/oleObject3.bin"/><Relationship Id="rId80" Type="http://schemas.openxmlformats.org/officeDocument/2006/relationships/oleObject" Target="../embeddings/oleObject7.bin"/><Relationship Id="rId85" Type="http://schemas.openxmlformats.org/officeDocument/2006/relationships/image" Target="../media/image12.emf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46" Type="http://schemas.openxmlformats.org/officeDocument/2006/relationships/tags" Target="../tags/tag71.xml"/><Relationship Id="rId59" Type="http://schemas.openxmlformats.org/officeDocument/2006/relationships/tags" Target="../tags/tag84.xml"/><Relationship Id="rId67" Type="http://schemas.openxmlformats.org/officeDocument/2006/relationships/tags" Target="../tags/tag9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54" Type="http://schemas.openxmlformats.org/officeDocument/2006/relationships/tags" Target="../tags/tag79.xml"/><Relationship Id="rId62" Type="http://schemas.openxmlformats.org/officeDocument/2006/relationships/tags" Target="../tags/tag87.xml"/><Relationship Id="rId70" Type="http://schemas.openxmlformats.org/officeDocument/2006/relationships/tags" Target="../tags/tag95.xml"/><Relationship Id="rId75" Type="http://schemas.openxmlformats.org/officeDocument/2006/relationships/image" Target="../media/image7.emf"/><Relationship Id="rId83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tags" Target="../tags/tag31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49" Type="http://schemas.openxmlformats.org/officeDocument/2006/relationships/tags" Target="../tags/tag74.xml"/><Relationship Id="rId57" Type="http://schemas.openxmlformats.org/officeDocument/2006/relationships/tags" Target="../tags/tag8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44" Type="http://schemas.openxmlformats.org/officeDocument/2006/relationships/tags" Target="../tags/tag69.xml"/><Relationship Id="rId52" Type="http://schemas.openxmlformats.org/officeDocument/2006/relationships/tags" Target="../tags/tag77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73" Type="http://schemas.openxmlformats.org/officeDocument/2006/relationships/image" Target="../media/image5.emf"/><Relationship Id="rId78" Type="http://schemas.openxmlformats.org/officeDocument/2006/relationships/oleObject" Target="../embeddings/oleObject6.bin"/><Relationship Id="rId81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26" Type="http://schemas.openxmlformats.org/officeDocument/2006/relationships/tags" Target="../tags/tag120.xml"/><Relationship Id="rId39" Type="http://schemas.openxmlformats.org/officeDocument/2006/relationships/tags" Target="../tags/tag133.xml"/><Relationship Id="rId21" Type="http://schemas.openxmlformats.org/officeDocument/2006/relationships/tags" Target="../tags/tag115.xml"/><Relationship Id="rId34" Type="http://schemas.openxmlformats.org/officeDocument/2006/relationships/tags" Target="../tags/tag128.xml"/><Relationship Id="rId42" Type="http://schemas.openxmlformats.org/officeDocument/2006/relationships/tags" Target="../tags/tag136.xml"/><Relationship Id="rId47" Type="http://schemas.openxmlformats.org/officeDocument/2006/relationships/tags" Target="../tags/tag141.xml"/><Relationship Id="rId50" Type="http://schemas.openxmlformats.org/officeDocument/2006/relationships/tags" Target="../tags/tag144.xml"/><Relationship Id="rId55" Type="http://schemas.openxmlformats.org/officeDocument/2006/relationships/image" Target="../media/image13.emf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5" Type="http://schemas.openxmlformats.org/officeDocument/2006/relationships/tags" Target="../tags/tag119.xml"/><Relationship Id="rId33" Type="http://schemas.openxmlformats.org/officeDocument/2006/relationships/tags" Target="../tags/tag127.xml"/><Relationship Id="rId38" Type="http://schemas.openxmlformats.org/officeDocument/2006/relationships/tags" Target="../tags/tag132.xml"/><Relationship Id="rId46" Type="http://schemas.openxmlformats.org/officeDocument/2006/relationships/tags" Target="../tags/tag140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29" Type="http://schemas.openxmlformats.org/officeDocument/2006/relationships/tags" Target="../tags/tag123.xml"/><Relationship Id="rId41" Type="http://schemas.openxmlformats.org/officeDocument/2006/relationships/tags" Target="../tags/tag135.xml"/><Relationship Id="rId54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24" Type="http://schemas.openxmlformats.org/officeDocument/2006/relationships/tags" Target="../tags/tag118.xml"/><Relationship Id="rId32" Type="http://schemas.openxmlformats.org/officeDocument/2006/relationships/tags" Target="../tags/tag126.xml"/><Relationship Id="rId37" Type="http://schemas.openxmlformats.org/officeDocument/2006/relationships/tags" Target="../tags/tag131.xml"/><Relationship Id="rId40" Type="http://schemas.openxmlformats.org/officeDocument/2006/relationships/tags" Target="../tags/tag134.xml"/><Relationship Id="rId45" Type="http://schemas.openxmlformats.org/officeDocument/2006/relationships/tags" Target="../tags/tag139.xml"/><Relationship Id="rId53" Type="http://schemas.openxmlformats.org/officeDocument/2006/relationships/image" Target="../media/image5.emf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23" Type="http://schemas.openxmlformats.org/officeDocument/2006/relationships/tags" Target="../tags/tag117.xml"/><Relationship Id="rId28" Type="http://schemas.openxmlformats.org/officeDocument/2006/relationships/tags" Target="../tags/tag122.xml"/><Relationship Id="rId36" Type="http://schemas.openxmlformats.org/officeDocument/2006/relationships/tags" Target="../tags/tag130.xml"/><Relationship Id="rId49" Type="http://schemas.openxmlformats.org/officeDocument/2006/relationships/tags" Target="../tags/tag143.xml"/><Relationship Id="rId57" Type="http://schemas.openxmlformats.org/officeDocument/2006/relationships/image" Target="../media/image14.emf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31" Type="http://schemas.openxmlformats.org/officeDocument/2006/relationships/tags" Target="../tags/tag125.xml"/><Relationship Id="rId44" Type="http://schemas.openxmlformats.org/officeDocument/2006/relationships/tags" Target="../tags/tag138.xml"/><Relationship Id="rId52" Type="http://schemas.openxmlformats.org/officeDocument/2006/relationships/oleObject" Target="../embeddings/oleObject10.bin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tags" Target="../tags/tag116.xml"/><Relationship Id="rId27" Type="http://schemas.openxmlformats.org/officeDocument/2006/relationships/tags" Target="../tags/tag121.xml"/><Relationship Id="rId30" Type="http://schemas.openxmlformats.org/officeDocument/2006/relationships/tags" Target="../tags/tag124.xml"/><Relationship Id="rId35" Type="http://schemas.openxmlformats.org/officeDocument/2006/relationships/tags" Target="../tags/tag129.xml"/><Relationship Id="rId43" Type="http://schemas.openxmlformats.org/officeDocument/2006/relationships/tags" Target="../tags/tag137.xml"/><Relationship Id="rId48" Type="http://schemas.openxmlformats.org/officeDocument/2006/relationships/tags" Target="../tags/tag142.xml"/><Relationship Id="rId56" Type="http://schemas.openxmlformats.org/officeDocument/2006/relationships/oleObject" Target="../embeddings/oleObject12.bin"/><Relationship Id="rId8" Type="http://schemas.openxmlformats.org/officeDocument/2006/relationships/tags" Target="../tags/tag102.xml"/><Relationship Id="rId51" Type="http://schemas.openxmlformats.org/officeDocument/2006/relationships/slideLayout" Target="../slideLayouts/slideLayout6.xml"/><Relationship Id="rId3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9" Type="http://schemas.openxmlformats.org/officeDocument/2006/relationships/image" Target="../media/image16.emf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34" Type="http://schemas.openxmlformats.org/officeDocument/2006/relationships/oleObject" Target="../embeddings/oleObject13.bin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33" Type="http://schemas.openxmlformats.org/officeDocument/2006/relationships/slideLayout" Target="../slideLayouts/slideLayout6.xml"/><Relationship Id="rId38" Type="http://schemas.openxmlformats.org/officeDocument/2006/relationships/oleObject" Target="../embeddings/oleObject15.bin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29" Type="http://schemas.openxmlformats.org/officeDocument/2006/relationships/tags" Target="../tags/tag172.xml"/><Relationship Id="rId1" Type="http://schemas.openxmlformats.org/officeDocument/2006/relationships/vmlDrawing" Target="../drawings/vmlDrawing4.v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32" Type="http://schemas.openxmlformats.org/officeDocument/2006/relationships/tags" Target="../tags/tag175.xml"/><Relationship Id="rId37" Type="http://schemas.openxmlformats.org/officeDocument/2006/relationships/image" Target="../media/image15.emf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tags" Target="../tags/tag171.xml"/><Relationship Id="rId36" Type="http://schemas.openxmlformats.org/officeDocument/2006/relationships/oleObject" Target="../embeddings/oleObject14.bin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31" Type="http://schemas.openxmlformats.org/officeDocument/2006/relationships/tags" Target="../tags/tag174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tags" Target="../tags/tag170.xml"/><Relationship Id="rId30" Type="http://schemas.openxmlformats.org/officeDocument/2006/relationships/tags" Target="../tags/tag173.xml"/><Relationship Id="rId35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52572" y="2113174"/>
            <a:ext cx="10381785" cy="26289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Strategic Planning: </a:t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Board of Directors Workshop</a:t>
            </a:r>
            <a:r>
              <a:rPr lang="en-US" sz="3600" i="1" dirty="0"/>
              <a:t/>
            </a:r>
            <a:br>
              <a:rPr lang="en-US" sz="3600" i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1340" y="4238276"/>
            <a:ext cx="9144000" cy="713484"/>
          </a:xfrm>
        </p:spPr>
        <p:txBody>
          <a:bodyPr/>
          <a:lstStyle/>
          <a:p>
            <a:r>
              <a:rPr lang="en-US" dirty="0" smtClean="0"/>
              <a:t>February 12, 2016, 2:00 – 5:00 p.m., Hudson Opera House</a:t>
            </a:r>
            <a:endParaRPr lang="en-US" dirty="0"/>
          </a:p>
        </p:txBody>
      </p:sp>
      <p:pic>
        <p:nvPicPr>
          <p:cNvPr id="7" name="Picture 6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92" y="5228602"/>
            <a:ext cx="4478357" cy="688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92" y="89426"/>
            <a:ext cx="3353292" cy="16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61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29" imgW="270" imgH="270" progId="TCLayout.ActiveDocument.1">
                  <p:embed/>
                </p:oleObj>
              </mc:Choice>
              <mc:Fallback>
                <p:oleObj name="think-cell Slide" r:id="rId2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161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700" dirty="0" err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211" name="Rectangle 210"/>
          <p:cNvSpPr>
            <a:spLocks/>
          </p:cNvSpPr>
          <p:nvPr/>
        </p:nvSpPr>
        <p:spPr>
          <a:xfrm>
            <a:off x="233258" y="1307135"/>
            <a:ext cx="11711040" cy="3061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63" tIns="55532" rIns="111063" bIns="55532" rtlCol="0" anchor="ctr"/>
          <a:lstStyle/>
          <a:p>
            <a:pPr algn="ctr"/>
            <a:endParaRPr lang="en-US" sz="1300" dirty="0" err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83" y="152542"/>
            <a:ext cx="10716872" cy="7755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Unemployment of 5.6% in Capital Region better than upstate NY average – only Greene County worse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2073398" y="1554956"/>
          <a:ext cx="8967270" cy="220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31" imgW="8239142" imgH="2702724" progId="MSGraph.Chart.8">
                  <p:embed followColorScheme="full"/>
                </p:oleObj>
              </mc:Choice>
              <mc:Fallback>
                <p:oleObj name="Chart" r:id="rId31" imgW="8239142" imgH="270272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073398" y="1554956"/>
                        <a:ext cx="8967270" cy="2206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>
            <p:custDataLst>
              <p:tags r:id="rId5"/>
            </p:custDataLst>
          </p:nvPr>
        </p:nvCxnSpPr>
        <p:spPr bwMode="gray">
          <a:xfrm>
            <a:off x="2989146" y="2206093"/>
            <a:ext cx="67817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6"/>
            </p:custDataLst>
          </p:nvPr>
        </p:nvCxnSpPr>
        <p:spPr bwMode="gray">
          <a:xfrm>
            <a:off x="4071201" y="2206093"/>
            <a:ext cx="1760227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>
            <p:custDataLst>
              <p:tags r:id="rId7"/>
            </p:custDataLst>
          </p:nvPr>
        </p:nvSpPr>
        <p:spPr bwMode="auto">
          <a:xfrm rot="10800000">
            <a:off x="10967400" y="1933975"/>
            <a:ext cx="174943" cy="155496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63" tIns="55532" rIns="111063" bIns="55532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>
            <p:custDataLst>
              <p:tags r:id="rId8"/>
            </p:custDataLst>
          </p:nvPr>
        </p:nvCxnSpPr>
        <p:spPr bwMode="gray">
          <a:xfrm>
            <a:off x="7317360" y="2206093"/>
            <a:ext cx="3580927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9"/>
            </p:custDataLst>
          </p:nvPr>
        </p:nvCxnSpPr>
        <p:spPr bwMode="gray">
          <a:xfrm>
            <a:off x="8399414" y="2011723"/>
            <a:ext cx="1760227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10"/>
            </p:custDataLst>
          </p:nvPr>
        </p:nvCxnSpPr>
        <p:spPr bwMode="gray">
          <a:xfrm>
            <a:off x="2241860" y="2206093"/>
            <a:ext cx="343407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>
            <p:custDataLst>
              <p:tags r:id="rId11"/>
            </p:custDataLst>
          </p:nvPr>
        </p:nvCxnSpPr>
        <p:spPr bwMode="gray">
          <a:xfrm>
            <a:off x="2241860" y="2011723"/>
            <a:ext cx="3589566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12"/>
            </p:custDataLst>
          </p:nvPr>
        </p:nvCxnSpPr>
        <p:spPr bwMode="gray">
          <a:xfrm>
            <a:off x="6235307" y="2206093"/>
            <a:ext cx="678173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>
            <p:custDataLst>
              <p:tags r:id="rId13"/>
            </p:custDataLst>
          </p:nvPr>
        </p:nvCxnSpPr>
        <p:spPr bwMode="gray">
          <a:xfrm>
            <a:off x="10563521" y="2011723"/>
            <a:ext cx="334768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 bwMode="gray">
          <a:xfrm>
            <a:off x="6235307" y="2011723"/>
            <a:ext cx="1760227" cy="0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>
            <p:custDataLst>
              <p:tags r:id="rId15"/>
            </p:custDataLst>
          </p:nvPr>
        </p:nvSpPr>
        <p:spPr bwMode="auto">
          <a:xfrm rot="10800000">
            <a:off x="10967400" y="2128345"/>
            <a:ext cx="174943" cy="155496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63" tIns="55532" rIns="111063" bIns="55532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15" name="Text Placeholder 3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1211457" y="1891862"/>
            <a:ext cx="334768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C119379-38B3-4A5A-A291-3E9FCDCC8C67}" type="datetime'6''''''''''''''''''''''''''''''.''''''4'''''''">
              <a:rPr lang="en-US" sz="1700"/>
              <a:pPr/>
              <a:t>6.4</a:t>
            </a:fld>
            <a:endParaRPr lang="en-US" sz="17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230" name="Text Placeholder 19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9978218" y="3819359"/>
            <a:ext cx="1282914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868AC007-EC3F-4DA0-9960-DED0F32131E8}" type="datetime'Wa''''s''''h''''''''''''''''''''i''''ngt''''''''''''''''o''n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Washington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29" name="Text Placeholder 18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8889685" y="3819359"/>
            <a:ext cx="799121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7C65744C-B70B-4049-AB63-D8ACED2D05A1}" type="datetime'Wa''''''''''''''''''''''''''rr''e''''''''''''''''n''''''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Warren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24" name="Text Placeholder 16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7814110" y="3819358"/>
            <a:ext cx="1036698" cy="4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700" dirty="0" err="1">
                <a:solidFill>
                  <a:srgbClr val="000000"/>
                </a:solidFill>
              </a:rPr>
              <a:t>Schenec-tady</a:t>
            </a:r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23" name="Text Placeholder 15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6725577" y="3819359"/>
            <a:ext cx="995663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5FB09A10-092E-4271-AD95-B5867956AB29}" type="datetime'''''S''''a''''''''''''rat''''''''''o''''''g''''''''''''''''a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Saratoga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42" name="Text Placeholder 20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5650003" y="3819358"/>
            <a:ext cx="794802" cy="43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700" dirty="0">
                <a:solidFill>
                  <a:srgbClr val="000000"/>
                </a:solidFill>
                <a:sym typeface="Arial"/>
              </a:rPr>
              <a:t>Ren-</a:t>
            </a:r>
            <a:r>
              <a:rPr lang="en-US" sz="1700" dirty="0" err="1">
                <a:solidFill>
                  <a:srgbClr val="000000"/>
                </a:solidFill>
                <a:sym typeface="Arial"/>
              </a:rPr>
              <a:t>sselaer</a:t>
            </a:r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74" name="Text Placeholder 1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11211458" y="2108908"/>
            <a:ext cx="334768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BCE7E93F-14D2-4CD3-ACAE-B76F64D7AF54}" type="datetime'5''''.''''6'''''''''''''''''''''''''">
              <a:rPr lang="en-US" sz="17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5.6</a:t>
            </a:fld>
            <a:endParaRPr lang="en-US" sz="17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220" name="Text Placeholder 12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2397364" y="3819359"/>
            <a:ext cx="755926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8B84BC7E-4808-44DC-82CF-ECD826CB6B18}" type="datetime'A''''''''''''l''''b''''''''''''''''a''''n''''''''''''''''y''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Albany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22" name="Text Placeholder 14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4561471" y="3819359"/>
            <a:ext cx="820719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8BB63011-4E67-4E13-BFE1-1E79E1354DEB}" type="datetime'''Gr''''e''''''''''e''''''n''''e''''''''''''''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Greene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21" name="Text Placeholder 13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3485897" y="3819359"/>
            <a:ext cx="1036698" cy="21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62C8759F-CCCE-4FCB-BA1C-BAB1E6C91181}" type="datetime'''''''''''''''''Co''''''l''um''b''''i''a'''''''''''''''">
              <a:rPr lang="en-US" sz="1700">
                <a:solidFill>
                  <a:srgbClr val="000000"/>
                </a:solidFill>
              </a:rPr>
              <a:pPr>
                <a:buClr>
                  <a:srgbClr val="002960"/>
                </a:buClr>
              </a:pPr>
              <a:t>Columbia</a:t>
            </a:fld>
            <a:endParaRPr lang="en-US" sz="170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33" name="McK 5. Source"/>
          <p:cNvSpPr>
            <a:spLocks noChangeArrowheads="1"/>
          </p:cNvSpPr>
          <p:nvPr/>
        </p:nvSpPr>
        <p:spPr bwMode="auto">
          <a:xfrm>
            <a:off x="233189" y="6538061"/>
            <a:ext cx="62182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570741" indent="-570741" defTabSz="1087377"/>
            <a:r>
              <a:rPr lang="en-US" sz="1200" dirty="0">
                <a:solidFill>
                  <a:srgbClr val="000000"/>
                </a:solidFill>
                <a:latin typeface="Arial"/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err="1">
                <a:solidFill>
                  <a:srgbClr val="000000"/>
                </a:solidFill>
              </a:rPr>
              <a:t>BLS</a:t>
            </a:r>
            <a:r>
              <a:rPr lang="en-US" sz="1200" dirty="0">
                <a:solidFill>
                  <a:srgbClr val="000000"/>
                </a:solidFill>
              </a:rPr>
              <a:t>, Moody’s Analytics,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American Community Survey</a:t>
            </a:r>
          </a:p>
        </p:txBody>
      </p:sp>
      <p:sp>
        <p:nvSpPr>
          <p:cNvPr id="59" name="Rectangle 59"/>
          <p:cNvSpPr txBox="1"/>
          <p:nvPr/>
        </p:nvSpPr>
        <p:spPr>
          <a:xfrm>
            <a:off x="10643432" y="1400410"/>
            <a:ext cx="13008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700" dirty="0">
                <a:solidFill>
                  <a:srgbClr val="002960"/>
                </a:solidFill>
              </a:rPr>
              <a:t>Upstate NY average</a:t>
            </a:r>
          </a:p>
        </p:txBody>
      </p:sp>
      <p:sp>
        <p:nvSpPr>
          <p:cNvPr id="210" name="AutoShape 250"/>
          <p:cNvSpPr>
            <a:spLocks noChangeArrowheads="1"/>
          </p:cNvSpPr>
          <p:nvPr/>
        </p:nvSpPr>
        <p:spPr bwMode="auto">
          <a:xfrm>
            <a:off x="218666" y="928139"/>
            <a:ext cx="11725633" cy="43824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462" tIns="87462" rIns="87462" bIns="87462" anchor="ctr" anchorCtr="0">
            <a:spAutoFit/>
          </a:bodyPr>
          <a:lstStyle/>
          <a:p>
            <a:r>
              <a:rPr lang="en-US" sz="1700" b="1" dirty="0">
                <a:solidFill>
                  <a:srgbClr val="002060"/>
                </a:solidFill>
              </a:rPr>
              <a:t>Unemployment rate</a:t>
            </a:r>
            <a:endParaRPr lang="en-US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Rectangle 59"/>
          <p:cNvSpPr txBox="1"/>
          <p:nvPr/>
        </p:nvSpPr>
        <p:spPr>
          <a:xfrm>
            <a:off x="325194" y="1348722"/>
            <a:ext cx="51209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%, 2014</a:t>
            </a:r>
            <a:endParaRPr lang="en-US" sz="1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ectangle 59"/>
          <p:cNvSpPr txBox="1"/>
          <p:nvPr/>
        </p:nvSpPr>
        <p:spPr>
          <a:xfrm>
            <a:off x="10963874" y="2489410"/>
            <a:ext cx="9804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700" dirty="0">
                <a:solidFill>
                  <a:srgbClr val="002960"/>
                </a:solidFill>
              </a:rPr>
              <a:t>Capital Region average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304186" y="5762867"/>
            <a:ext cx="999317" cy="383422"/>
            <a:chOff x="1358357" y="5615784"/>
            <a:chExt cx="734524" cy="375789"/>
          </a:xfrm>
        </p:grpSpPr>
        <p:sp>
          <p:nvSpPr>
            <p:cNvPr id="114" name="Oval 113"/>
            <p:cNvSpPr/>
            <p:nvPr/>
          </p:nvSpPr>
          <p:spPr>
            <a:xfrm>
              <a:off x="135835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36" name="Rectangle 6"/>
            <p:cNvSpPr txBox="1">
              <a:spLocks/>
            </p:cNvSpPr>
            <p:nvPr/>
          </p:nvSpPr>
          <p:spPr>
            <a:xfrm>
              <a:off x="1432142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65.0%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17579" y="5762867"/>
            <a:ext cx="973820" cy="383422"/>
            <a:chOff x="2233707" y="5615784"/>
            <a:chExt cx="715783" cy="375789"/>
          </a:xfrm>
        </p:grpSpPr>
        <p:sp>
          <p:nvSpPr>
            <p:cNvPr id="115" name="Oval 114"/>
            <p:cNvSpPr/>
            <p:nvPr/>
          </p:nvSpPr>
          <p:spPr>
            <a:xfrm>
              <a:off x="223370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37" name="Rectangle 6"/>
            <p:cNvSpPr txBox="1">
              <a:spLocks/>
            </p:cNvSpPr>
            <p:nvPr/>
          </p:nvSpPr>
          <p:spPr>
            <a:xfrm>
              <a:off x="2288751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62.9%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95515" y="5762867"/>
            <a:ext cx="978114" cy="383422"/>
            <a:chOff x="3943767" y="5615784"/>
            <a:chExt cx="718939" cy="375789"/>
          </a:xfrm>
        </p:grpSpPr>
        <p:sp>
          <p:nvSpPr>
            <p:cNvPr id="117" name="Oval 116"/>
            <p:cNvSpPr/>
            <p:nvPr/>
          </p:nvSpPr>
          <p:spPr>
            <a:xfrm>
              <a:off x="394376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38" name="Rectangle 6"/>
            <p:cNvSpPr txBox="1">
              <a:spLocks/>
            </p:cNvSpPr>
            <p:nvPr/>
          </p:nvSpPr>
          <p:spPr>
            <a:xfrm>
              <a:off x="4001967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66.4%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505473" y="5762867"/>
            <a:ext cx="975967" cy="383422"/>
            <a:chOff x="3088737" y="5615784"/>
            <a:chExt cx="717361" cy="375789"/>
          </a:xfrm>
        </p:grpSpPr>
        <p:sp>
          <p:nvSpPr>
            <p:cNvPr id="116" name="Oval 115"/>
            <p:cNvSpPr/>
            <p:nvPr/>
          </p:nvSpPr>
          <p:spPr>
            <a:xfrm>
              <a:off x="308873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39" name="Rectangle 6"/>
            <p:cNvSpPr txBox="1">
              <a:spLocks/>
            </p:cNvSpPr>
            <p:nvPr/>
          </p:nvSpPr>
          <p:spPr>
            <a:xfrm>
              <a:off x="3145359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53.5%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87704" y="5762867"/>
            <a:ext cx="980260" cy="383422"/>
            <a:chOff x="4798797" y="5615784"/>
            <a:chExt cx="720517" cy="375789"/>
          </a:xfrm>
        </p:grpSpPr>
        <p:sp>
          <p:nvSpPr>
            <p:cNvPr id="118" name="Oval 117"/>
            <p:cNvSpPr/>
            <p:nvPr/>
          </p:nvSpPr>
          <p:spPr>
            <a:xfrm>
              <a:off x="479879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40" name="Rectangle 6"/>
            <p:cNvSpPr txBox="1">
              <a:spLocks/>
            </p:cNvSpPr>
            <p:nvPr/>
          </p:nvSpPr>
          <p:spPr>
            <a:xfrm>
              <a:off x="4858575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68.0%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782039" y="5762867"/>
            <a:ext cx="982407" cy="383422"/>
            <a:chOff x="5653827" y="5615784"/>
            <a:chExt cx="722095" cy="375789"/>
          </a:xfrm>
        </p:grpSpPr>
        <p:sp>
          <p:nvSpPr>
            <p:cNvPr id="119" name="Oval 118"/>
            <p:cNvSpPr/>
            <p:nvPr/>
          </p:nvSpPr>
          <p:spPr>
            <a:xfrm>
              <a:off x="565382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44" name="Rectangle 6"/>
            <p:cNvSpPr txBox="1">
              <a:spLocks/>
            </p:cNvSpPr>
            <p:nvPr/>
          </p:nvSpPr>
          <p:spPr>
            <a:xfrm>
              <a:off x="5715183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65.4%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878521" y="5762867"/>
            <a:ext cx="984554" cy="383422"/>
            <a:chOff x="6508857" y="5615784"/>
            <a:chExt cx="723673" cy="375789"/>
          </a:xfrm>
        </p:grpSpPr>
        <p:sp>
          <p:nvSpPr>
            <p:cNvPr id="120" name="Oval 119"/>
            <p:cNvSpPr/>
            <p:nvPr/>
          </p:nvSpPr>
          <p:spPr>
            <a:xfrm>
              <a:off x="6508857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46" name="Rectangle 6"/>
            <p:cNvSpPr txBox="1">
              <a:spLocks/>
            </p:cNvSpPr>
            <p:nvPr/>
          </p:nvSpPr>
          <p:spPr>
            <a:xfrm>
              <a:off x="6571791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63.9%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977148" y="5762867"/>
            <a:ext cx="972983" cy="383422"/>
            <a:chOff x="7343565" y="5615784"/>
            <a:chExt cx="715168" cy="375789"/>
          </a:xfrm>
        </p:grpSpPr>
        <p:sp>
          <p:nvSpPr>
            <p:cNvPr id="121" name="Oval 120"/>
            <p:cNvSpPr/>
            <p:nvPr/>
          </p:nvSpPr>
          <p:spPr>
            <a:xfrm>
              <a:off x="7343565" y="5615784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248" name="Rectangle 6"/>
            <p:cNvSpPr txBox="1">
              <a:spLocks/>
            </p:cNvSpPr>
            <p:nvPr/>
          </p:nvSpPr>
          <p:spPr>
            <a:xfrm>
              <a:off x="7397994" y="5685890"/>
              <a:ext cx="660739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60.7%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04186" y="4726267"/>
            <a:ext cx="971672" cy="383422"/>
            <a:chOff x="1693637" y="4640149"/>
            <a:chExt cx="714204" cy="375789"/>
          </a:xfrm>
        </p:grpSpPr>
        <p:sp>
          <p:nvSpPr>
            <p:cNvPr id="106" name="Oval 105"/>
            <p:cNvSpPr/>
            <p:nvPr/>
          </p:nvSpPr>
          <p:spPr>
            <a:xfrm>
              <a:off x="169363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86" name="Rectangle 6"/>
            <p:cNvSpPr txBox="1"/>
            <p:nvPr/>
          </p:nvSpPr>
          <p:spPr>
            <a:xfrm>
              <a:off x="1716700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7,606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93883" y="4726267"/>
            <a:ext cx="973819" cy="383422"/>
            <a:chOff x="2548667" y="4640149"/>
            <a:chExt cx="715782" cy="375789"/>
          </a:xfrm>
        </p:grpSpPr>
        <p:sp>
          <p:nvSpPr>
            <p:cNvPr id="107" name="Oval 106"/>
            <p:cNvSpPr/>
            <p:nvPr/>
          </p:nvSpPr>
          <p:spPr>
            <a:xfrm>
              <a:off x="254866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87" name="Rectangle 6"/>
            <p:cNvSpPr txBox="1"/>
            <p:nvPr/>
          </p:nvSpPr>
          <p:spPr>
            <a:xfrm>
              <a:off x="2573308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1,466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79719" y="4726267"/>
            <a:ext cx="978112" cy="383422"/>
            <a:chOff x="4258727" y="4640149"/>
            <a:chExt cx="718938" cy="375789"/>
          </a:xfrm>
        </p:grpSpPr>
        <p:sp>
          <p:nvSpPr>
            <p:cNvPr id="109" name="Oval 108"/>
            <p:cNvSpPr/>
            <p:nvPr/>
          </p:nvSpPr>
          <p:spPr>
            <a:xfrm>
              <a:off x="425872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88" name="Rectangle 6"/>
            <p:cNvSpPr txBox="1"/>
            <p:nvPr/>
          </p:nvSpPr>
          <p:spPr>
            <a:xfrm>
              <a:off x="4286524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4,302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85728" y="4726267"/>
            <a:ext cx="975965" cy="383422"/>
            <a:chOff x="3403697" y="4640149"/>
            <a:chExt cx="717360" cy="375789"/>
          </a:xfrm>
        </p:grpSpPr>
        <p:sp>
          <p:nvSpPr>
            <p:cNvPr id="108" name="Oval 107"/>
            <p:cNvSpPr/>
            <p:nvPr/>
          </p:nvSpPr>
          <p:spPr>
            <a:xfrm>
              <a:off x="340369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89" name="Rectangle 6"/>
            <p:cNvSpPr txBox="1"/>
            <p:nvPr/>
          </p:nvSpPr>
          <p:spPr>
            <a:xfrm>
              <a:off x="3429916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1,381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675857" y="4726267"/>
            <a:ext cx="980259" cy="383422"/>
            <a:chOff x="5113757" y="4640149"/>
            <a:chExt cx="720516" cy="375789"/>
          </a:xfrm>
        </p:grpSpPr>
        <p:sp>
          <p:nvSpPr>
            <p:cNvPr id="110" name="Oval 109"/>
            <p:cNvSpPr/>
            <p:nvPr/>
          </p:nvSpPr>
          <p:spPr>
            <a:xfrm>
              <a:off x="511375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90" name="Rectangle 6"/>
            <p:cNvSpPr txBox="1"/>
            <p:nvPr/>
          </p:nvSpPr>
          <p:spPr>
            <a:xfrm>
              <a:off x="5143132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5,296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774142" y="4726267"/>
            <a:ext cx="982406" cy="383422"/>
            <a:chOff x="5968787" y="4640149"/>
            <a:chExt cx="722094" cy="375789"/>
          </a:xfrm>
        </p:grpSpPr>
        <p:sp>
          <p:nvSpPr>
            <p:cNvPr id="111" name="Oval 110"/>
            <p:cNvSpPr/>
            <p:nvPr/>
          </p:nvSpPr>
          <p:spPr>
            <a:xfrm>
              <a:off x="596878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6"/>
            <p:cNvSpPr txBox="1"/>
            <p:nvPr/>
          </p:nvSpPr>
          <p:spPr>
            <a:xfrm>
              <a:off x="5999740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smtClean="0">
                  <a:solidFill>
                    <a:schemeClr val="bg1"/>
                  </a:solidFill>
                </a:rPr>
                <a:t> 4,049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874573" y="4726267"/>
            <a:ext cx="984553" cy="383422"/>
            <a:chOff x="6823817" y="4640149"/>
            <a:chExt cx="723672" cy="375789"/>
          </a:xfrm>
        </p:grpSpPr>
        <p:sp>
          <p:nvSpPr>
            <p:cNvPr id="112" name="Oval 111"/>
            <p:cNvSpPr/>
            <p:nvPr/>
          </p:nvSpPr>
          <p:spPr>
            <a:xfrm>
              <a:off x="6823817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92" name="Rectangle 6"/>
            <p:cNvSpPr txBox="1"/>
            <p:nvPr/>
          </p:nvSpPr>
          <p:spPr>
            <a:xfrm>
              <a:off x="6856348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2,073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977149" y="4726267"/>
            <a:ext cx="986698" cy="383422"/>
            <a:chOff x="7678845" y="4640149"/>
            <a:chExt cx="725249" cy="375789"/>
          </a:xfrm>
        </p:grpSpPr>
        <p:sp>
          <p:nvSpPr>
            <p:cNvPr id="113" name="Oval 112"/>
            <p:cNvSpPr/>
            <p:nvPr/>
          </p:nvSpPr>
          <p:spPr>
            <a:xfrm>
              <a:off x="7678845" y="4640149"/>
              <a:ext cx="665930" cy="375789"/>
            </a:xfrm>
            <a:prstGeom prst="ellipse">
              <a:avLst/>
            </a:pr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US" sz="1700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6"/>
            <p:cNvSpPr txBox="1"/>
            <p:nvPr/>
          </p:nvSpPr>
          <p:spPr>
            <a:xfrm>
              <a:off x="7712953" y="4717938"/>
              <a:ext cx="691141" cy="27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dirty="0" smtClean="0">
                  <a:solidFill>
                    <a:schemeClr val="bg1"/>
                  </a:solidFill>
                </a:rPr>
                <a:t> 1,714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2" name="Straight Connector 131"/>
          <p:cNvCxnSpPr/>
          <p:nvPr/>
        </p:nvCxnSpPr>
        <p:spPr>
          <a:xfrm>
            <a:off x="239051" y="5419888"/>
            <a:ext cx="10724823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41117" y="4413688"/>
            <a:ext cx="2004590" cy="962047"/>
            <a:chOff x="-1367249" y="4133023"/>
            <a:chExt cx="1061023" cy="942895"/>
          </a:xfrm>
        </p:grpSpPr>
        <p:sp>
          <p:nvSpPr>
            <p:cNvPr id="135" name="TextBox 15"/>
            <p:cNvSpPr txBox="1"/>
            <p:nvPr>
              <p:custDataLst>
                <p:tags r:id="rId27"/>
              </p:custDataLst>
            </p:nvPr>
          </p:nvSpPr>
          <p:spPr>
            <a:xfrm>
              <a:off x="-1367249" y="4133023"/>
              <a:ext cx="1061023" cy="942895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anchor="t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endParaRPr lang="en-US" dirty="0"/>
            </a:p>
          </p:txBody>
        </p:sp>
        <p:sp>
          <p:nvSpPr>
            <p:cNvPr id="137" name="Rectangle 59"/>
            <p:cNvSpPr txBox="1"/>
            <p:nvPr/>
          </p:nvSpPr>
          <p:spPr>
            <a:xfrm>
              <a:off x="-1317166" y="4185670"/>
              <a:ext cx="989686" cy="769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2960"/>
                </a:buClr>
              </a:pPr>
              <a:r>
                <a:rPr lang="en-US" sz="1700" b="1" dirty="0">
                  <a:solidFill>
                    <a:schemeClr val="bg1"/>
                  </a:solidFill>
                </a:rPr>
                <a:t>Unemployment, </a:t>
              </a:r>
              <a:r>
                <a:rPr lang="en-US" sz="1700" dirty="0">
                  <a:solidFill>
                    <a:schemeClr val="bg2">
                      <a:lumMod val="65000"/>
                    </a:schemeClr>
                  </a:solidFill>
                </a:rPr>
                <a:t>Number of people,</a:t>
              </a:r>
            </a:p>
            <a:p>
              <a:pPr>
                <a:buClr>
                  <a:srgbClr val="002960"/>
                </a:buClr>
              </a:pPr>
              <a:r>
                <a:rPr lang="en-US" sz="1700" dirty="0">
                  <a:solidFill>
                    <a:schemeClr val="bg2">
                      <a:lumMod val="65000"/>
                    </a:schemeClr>
                  </a:solidFill>
                </a:rPr>
                <a:t>Dec 2014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2200" y="5476713"/>
            <a:ext cx="2029659" cy="955731"/>
            <a:chOff x="155973" y="5367685"/>
            <a:chExt cx="1061023" cy="936705"/>
          </a:xfrm>
        </p:grpSpPr>
        <p:sp>
          <p:nvSpPr>
            <p:cNvPr id="133" name="TextBox 15"/>
            <p:cNvSpPr txBox="1"/>
            <p:nvPr>
              <p:custDataLst>
                <p:tags r:id="rId26"/>
              </p:custDataLst>
            </p:nvPr>
          </p:nvSpPr>
          <p:spPr>
            <a:xfrm>
              <a:off x="155973" y="5367685"/>
              <a:ext cx="1061023" cy="936705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6200" tIns="76200" rIns="76200" bIns="76200" numCol="1" anchor="t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endParaRPr lang="en-US" dirty="0"/>
            </a:p>
          </p:txBody>
        </p:sp>
        <p:sp>
          <p:nvSpPr>
            <p:cNvPr id="138" name="Rectangle 59"/>
            <p:cNvSpPr txBox="1"/>
            <p:nvPr/>
          </p:nvSpPr>
          <p:spPr>
            <a:xfrm>
              <a:off x="192575" y="5412136"/>
              <a:ext cx="989686" cy="769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2960"/>
                </a:buClr>
              </a:pPr>
              <a:r>
                <a:rPr lang="en-US" sz="1700" b="1" dirty="0">
                  <a:solidFill>
                    <a:schemeClr val="bg1"/>
                  </a:solidFill>
                </a:rPr>
                <a:t>Labor force participation rate,</a:t>
              </a:r>
            </a:p>
            <a:p>
              <a:pPr>
                <a:buClr>
                  <a:srgbClr val="002960"/>
                </a:buClr>
              </a:pPr>
              <a:r>
                <a:rPr lang="en-US" sz="1700" dirty="0">
                  <a:solidFill>
                    <a:schemeClr val="bg2">
                      <a:lumMod val="65000"/>
                    </a:schemeClr>
                  </a:solidFill>
                </a:rPr>
                <a:t>%,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36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163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72" imgW="270" imgH="270" progId="TCLayout.ActiveDocument.1">
                  <p:embed/>
                </p:oleObj>
              </mc:Choice>
              <mc:Fallback>
                <p:oleObj name="think-cell Slide" r:id="rId7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2163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500" dirty="0" err="1">
              <a:solidFill>
                <a:srgbClr val="000000"/>
              </a:solidFill>
              <a:latin typeface="Arial"/>
              <a:ea typeface="ＭＳ Ｐゴシック"/>
              <a:sym typeface="Arial"/>
            </a:endParaRPr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233405" y="681913"/>
            <a:ext cx="5725861" cy="25103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40" tIns="55519" rIns="111040" bIns="55519" rtlCol="0" anchor="ctr">
            <a:noAutofit/>
          </a:bodyPr>
          <a:lstStyle/>
          <a:p>
            <a:pPr algn="ctr"/>
            <a:endParaRPr lang="en-US" sz="1500" dirty="0" err="1">
              <a:solidFill>
                <a:srgbClr val="000000"/>
              </a:solidFill>
            </a:endParaRPr>
          </a:p>
        </p:txBody>
      </p:sp>
      <p:sp>
        <p:nvSpPr>
          <p:cNvPr id="211" name="Rectangle 210"/>
          <p:cNvSpPr>
            <a:spLocks/>
          </p:cNvSpPr>
          <p:nvPr/>
        </p:nvSpPr>
        <p:spPr>
          <a:xfrm>
            <a:off x="6102395" y="681913"/>
            <a:ext cx="5725861" cy="25103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40" tIns="55519" rIns="111040" bIns="55519" rtlCol="0" anchor="ctr">
            <a:noAutofit/>
          </a:bodyPr>
          <a:lstStyle/>
          <a:p>
            <a:pPr algn="ctr"/>
            <a:endParaRPr lang="en-US" sz="1500" dirty="0" err="1">
              <a:solidFill>
                <a:srgbClr val="000000"/>
              </a:solidFill>
            </a:endParaRPr>
          </a:p>
        </p:txBody>
      </p:sp>
      <p:sp>
        <p:nvSpPr>
          <p:cNvPr id="233" name="McK 5. Source"/>
          <p:cNvSpPr>
            <a:spLocks noChangeArrowheads="1"/>
          </p:cNvSpPr>
          <p:nvPr/>
        </p:nvSpPr>
        <p:spPr bwMode="auto">
          <a:xfrm>
            <a:off x="233190" y="6538064"/>
            <a:ext cx="62182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570620" indent="-570620" defTabSz="1087148"/>
            <a:r>
              <a:rPr lang="en-US" sz="1200" dirty="0">
                <a:solidFill>
                  <a:srgbClr val="000000"/>
                </a:solidFill>
              </a:rPr>
              <a:t>Source: American Community Survey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260" y="234863"/>
            <a:ext cx="11725485" cy="4985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latin typeface="Bookman Old Style" panose="02050604050505020204" pitchFamily="18" charset="0"/>
              </a:rPr>
              <a:t>Capital Region Unemployment </a:t>
            </a:r>
            <a:r>
              <a:rPr lang="en-US" sz="3600" dirty="0">
                <a:latin typeface="Bookman Old Style" panose="02050604050505020204" pitchFamily="18" charset="0"/>
              </a:rPr>
              <a:t>D</a:t>
            </a:r>
            <a:r>
              <a:rPr lang="en-US" sz="3600" dirty="0" smtClean="0">
                <a:latin typeface="Bookman Old Style" panose="02050604050505020204" pitchFamily="18" charset="0"/>
              </a:rPr>
              <a:t>eep </a:t>
            </a:r>
            <a:r>
              <a:rPr lang="en-US" sz="3600" dirty="0">
                <a:latin typeface="Bookman Old Style" panose="02050604050505020204" pitchFamily="18" charset="0"/>
              </a:rPr>
              <a:t>D</a:t>
            </a:r>
            <a:r>
              <a:rPr lang="en-US" sz="3600" dirty="0" smtClean="0">
                <a:latin typeface="Bookman Old Style" panose="02050604050505020204" pitchFamily="18" charset="0"/>
              </a:rPr>
              <a:t>ive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21" name="Object 20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207340" y="971847"/>
          <a:ext cx="5766540" cy="152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74" imgW="5298219" imgH="1869159" progId="MSGraph.Chart.8">
                  <p:embed followColorScheme="full"/>
                </p:oleObj>
              </mc:Choice>
              <mc:Fallback>
                <p:oleObj name="Chart" r:id="rId74" imgW="5298219" imgH="186915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5"/>
                      <a:stretch>
                        <a:fillRect/>
                      </a:stretch>
                    </p:blipFill>
                    <p:spPr>
                      <a:xfrm>
                        <a:off x="207340" y="971847"/>
                        <a:ext cx="5766540" cy="152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 Placeholder 3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62406" y="2533282"/>
            <a:ext cx="522669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D6A621A5-42DD-4F96-A1E9-C0CBD374C7F1}" type="datetime'''''''''''''''B''l''''''''''''a''''''''''''c''''k'''">
              <a:rPr lang="en-US" sz="15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Black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30" name="Text Placeholder 57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993485" y="2533282"/>
            <a:ext cx="807760" cy="1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EFDD357A-6663-4213-BA77-6C3ADF898045}" type="datetime'''''H''''''''''''i''''sp''''''''''''a''''''''''n''''''''''ic'">
              <a:rPr lang="en-US" sz="1500"/>
              <a:pPr/>
              <a:t>Hispanic</a:t>
            </a:fld>
            <a:endParaRPr lang="en-US" sz="15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1" name="Text Placeholder 4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872480" y="2533282"/>
            <a:ext cx="54642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C1E1903-DA47-484E-A91E-CBC22C54F0EE}" type="datetime'''''''W''''''''''''hi''''''''''t''''''''''''''''''e'''">
              <a:rPr lang="en-US" sz="15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White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27" name="Text Placeholder 58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505336" y="2533282"/>
            <a:ext cx="533468" cy="1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B43BC8E4-5E43-452D-BD34-951BA7D6F46A}" type="datetime'''''''''A''''s''''''''''''i''''a''n'''''''">
              <a:rPr lang="en-US" sz="1500"/>
              <a:pPr/>
              <a:t>Asian</a:t>
            </a:fld>
            <a:endParaRPr lang="en-US" sz="15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/>
          </p:cNvGraphicFramePr>
          <p:nvPr>
            <p:custDataLst>
              <p:tags r:id="rId9"/>
            </p:custDataLst>
            <p:extLst/>
          </p:nvPr>
        </p:nvGraphicFramePr>
        <p:xfrm>
          <a:off x="6064683" y="971847"/>
          <a:ext cx="5766540" cy="152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76" imgW="5298219" imgH="1869159" progId="MSGraph.Chart.8">
                  <p:embed followColorScheme="full"/>
                </p:oleObj>
              </mc:Choice>
              <mc:Fallback>
                <p:oleObj name="Chart" r:id="rId76" imgW="5298219" imgH="186915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6064683" y="971847"/>
                        <a:ext cx="5766540" cy="152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Placeholder 56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7788194" y="2533281"/>
            <a:ext cx="1095013" cy="55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2C7F5D8-03DE-43ED-A612-B3E35AC8280B}" type="datetime'Hig''h'''''''' ''''''s''chool gra''dua''te o''r GE''''''''D'">
              <a:rPr lang="en-US" sz="1500">
                <a:cs typeface="Arial"/>
              </a:rPr>
              <a:pPr/>
              <a:t>High school graduate or GED</a:t>
            </a:fld>
            <a:endParaRPr lang="en-US" sz="1500" dirty="0">
              <a:latin typeface="Arial"/>
              <a:cs typeface="Arial"/>
              <a:sym typeface="Arial"/>
            </a:endParaRPr>
          </a:p>
        </p:txBody>
      </p:sp>
      <p:sp>
        <p:nvSpPr>
          <p:cNvPr id="39" name="Text Placeholder 58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0522484" y="2533281"/>
            <a:ext cx="984863" cy="55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7366883-FFE7-48EB-BDEF-404816A2B046}" type="datetime'Bach''''''elor’''s d''egr''''ee ''or ''''''''''hi''ghe''''''r'">
              <a:rPr lang="en-US" sz="1500">
                <a:cs typeface="Arial"/>
              </a:rPr>
              <a:pPr/>
              <a:t>Bachelor’s degree or higher</a:t>
            </a:fld>
            <a:endParaRPr lang="en-US" sz="1500" dirty="0">
              <a:latin typeface="Arial"/>
              <a:cs typeface="Arial"/>
              <a:sym typeface="Arial"/>
            </a:endParaRPr>
          </a:p>
        </p:txBody>
      </p:sp>
      <p:sp>
        <p:nvSpPr>
          <p:cNvPr id="37" name="Text Placeholder 55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6414569" y="2533282"/>
            <a:ext cx="1060456" cy="37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F8AF0DB-0A47-4AC2-ADF2-E8733E8C852A}" type="datetime'Le''s''s ''''tha''''n'' hi''''''g''h ''''sc''''ho''o''l'''''''">
              <a:rPr lang="en-US" sz="1500">
                <a:cs typeface="Arial"/>
              </a:rPr>
              <a:pPr/>
              <a:t>Less than high school</a:t>
            </a:fld>
            <a:endParaRPr lang="en-US" sz="1500" dirty="0">
              <a:latin typeface="Arial"/>
              <a:cs typeface="Arial"/>
              <a:sym typeface="Arial"/>
            </a:endParaRPr>
          </a:p>
        </p:txBody>
      </p:sp>
      <p:sp>
        <p:nvSpPr>
          <p:cNvPr id="41" name="Text Placeholder 57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9161818" y="2533281"/>
            <a:ext cx="1300192" cy="55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500" dirty="0">
                <a:cs typeface="Arial"/>
              </a:rPr>
              <a:t>Some college </a:t>
            </a:r>
            <a:br>
              <a:rPr lang="en-US" sz="1500" dirty="0">
                <a:cs typeface="Arial"/>
              </a:rPr>
            </a:br>
            <a:r>
              <a:rPr lang="en-US" sz="1500">
                <a:cs typeface="Arial"/>
              </a:rPr>
              <a:t>or Associate’s </a:t>
            </a:r>
            <a:r>
              <a:rPr lang="en-US" sz="1500" dirty="0">
                <a:cs typeface="Arial"/>
              </a:rPr>
              <a:t>degree</a:t>
            </a:r>
            <a:endParaRPr lang="en-US" sz="1500" dirty="0">
              <a:latin typeface="Arial"/>
              <a:cs typeface="Arial"/>
              <a:sym typeface="Arial"/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233405" y="681914"/>
            <a:ext cx="5725861" cy="36228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415" tIns="26545" rIns="26545" bIns="26545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255" eaLnBrk="1" hangingPunct="1">
              <a:buClr>
                <a:schemeClr val="tx2"/>
              </a:buClr>
              <a:defRPr sz="3200" b="1" baseline="0">
                <a:solidFill>
                  <a:schemeClr val="tx2"/>
                </a:solidFill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dirty="0"/>
              <a:t>Unemployment by race and ethnicity (2013), </a:t>
            </a:r>
            <a:r>
              <a:rPr lang="en-US" sz="1500" dirty="0">
                <a:solidFill>
                  <a:schemeClr val="accent6"/>
                </a:solidFill>
              </a:rPr>
              <a:t>%</a:t>
            </a:r>
          </a:p>
        </p:txBody>
      </p:sp>
      <p:sp>
        <p:nvSpPr>
          <p:cNvPr id="42" name="Rectangle 6"/>
          <p:cNvSpPr txBox="1">
            <a:spLocks/>
          </p:cNvSpPr>
          <p:nvPr/>
        </p:nvSpPr>
        <p:spPr>
          <a:xfrm>
            <a:off x="6102395" y="681914"/>
            <a:ext cx="5725861" cy="36228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415" tIns="26545" rIns="26545" bIns="26545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895255" eaLnBrk="1" hangingPunct="1">
              <a:buClr>
                <a:schemeClr val="tx2"/>
              </a:buClr>
              <a:defRPr sz="3200" b="1" baseline="0">
                <a:solidFill>
                  <a:schemeClr val="tx2"/>
                </a:solidFill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dirty="0"/>
              <a:t>Unemployment by educational level (2013), </a:t>
            </a:r>
            <a:r>
              <a:rPr lang="en-US" sz="1500" dirty="0">
                <a:solidFill>
                  <a:schemeClr val="accent6"/>
                </a:solidFill>
              </a:rPr>
              <a:t>%</a:t>
            </a:r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233404" y="3352872"/>
            <a:ext cx="2797542" cy="299254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40" tIns="55519" rIns="111040" bIns="55519" rtlCol="0" anchor="ctr"/>
          <a:lstStyle/>
          <a:p>
            <a:pPr algn="ctr"/>
            <a:endParaRPr lang="en-US" sz="1500" dirty="0" err="1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>
            <a:spLocks/>
          </p:cNvSpPr>
          <p:nvPr/>
        </p:nvSpPr>
        <p:spPr>
          <a:xfrm>
            <a:off x="6102395" y="3352872"/>
            <a:ext cx="5725861" cy="299254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40" tIns="55519" rIns="111040" bIns="55519" rtlCol="0" anchor="ctr">
            <a:noAutofit/>
          </a:bodyPr>
          <a:lstStyle/>
          <a:p>
            <a:pPr algn="ctr"/>
            <a:endParaRPr lang="en-US" sz="1500" dirty="0" err="1">
              <a:solidFill>
                <a:srgbClr val="000000"/>
              </a:solidFill>
            </a:endParaRPr>
          </a:p>
        </p:txBody>
      </p:sp>
      <p:sp>
        <p:nvSpPr>
          <p:cNvPr id="48" name="Rectangle 6"/>
          <p:cNvSpPr txBox="1">
            <a:spLocks/>
          </p:cNvSpPr>
          <p:nvPr/>
        </p:nvSpPr>
        <p:spPr>
          <a:xfrm>
            <a:off x="233404" y="3306170"/>
            <a:ext cx="2797542" cy="51527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415" tIns="26545" rIns="26545" bIns="26545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b="1" dirty="0">
                <a:solidFill>
                  <a:schemeClr val="tx2"/>
                </a:solidFill>
              </a:rPr>
              <a:t>Unemployment rate, veterans (2013), </a:t>
            </a:r>
            <a:r>
              <a:rPr lang="en-US" sz="1500" dirty="0">
                <a:solidFill>
                  <a:schemeClr val="accent6"/>
                </a:solidFill>
              </a:rPr>
              <a:t>%</a:t>
            </a:r>
          </a:p>
        </p:txBody>
      </p:sp>
      <p:sp>
        <p:nvSpPr>
          <p:cNvPr id="51" name="Rectangle 6"/>
          <p:cNvSpPr txBox="1">
            <a:spLocks/>
          </p:cNvSpPr>
          <p:nvPr/>
        </p:nvSpPr>
        <p:spPr>
          <a:xfrm>
            <a:off x="6102395" y="3352873"/>
            <a:ext cx="5725861" cy="4218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415" tIns="26545" rIns="26545" bIns="26545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b="1" dirty="0">
                <a:solidFill>
                  <a:schemeClr val="tx2"/>
                </a:solidFill>
              </a:rPr>
              <a:t>Labor force participation rate and unemployment by </a:t>
            </a:r>
            <a:br>
              <a:rPr lang="en-US" sz="1500" b="1" dirty="0">
                <a:solidFill>
                  <a:schemeClr val="tx2"/>
                </a:solidFill>
              </a:rPr>
            </a:br>
            <a:r>
              <a:rPr lang="en-US" sz="1500" b="1" dirty="0">
                <a:solidFill>
                  <a:schemeClr val="tx2"/>
                </a:solidFill>
              </a:rPr>
              <a:t>age, 2013</a:t>
            </a:r>
            <a:endParaRPr lang="en-US" sz="1500" dirty="0">
              <a:solidFill>
                <a:schemeClr val="accent6"/>
              </a:solidFill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>
          <a:xfrm>
            <a:off x="7358396" y="3869572"/>
            <a:ext cx="2046921" cy="321597"/>
            <a:chOff x="12458581" y="15743921"/>
            <a:chExt cx="3911839" cy="1419347"/>
          </a:xfrm>
        </p:grpSpPr>
        <p:sp>
          <p:nvSpPr>
            <p:cNvPr id="62" name="Rectangle 48"/>
            <p:cNvSpPr txBox="1">
              <a:spLocks/>
            </p:cNvSpPr>
            <p:nvPr/>
          </p:nvSpPr>
          <p:spPr>
            <a:xfrm>
              <a:off x="12458581" y="15743921"/>
              <a:ext cx="3911839" cy="1419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18288" numCol="1" anchor="b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2960"/>
                </a:buClr>
              </a:pPr>
              <a:r>
                <a:rPr lang="en-US" sz="1500" b="1" dirty="0">
                  <a:solidFill>
                    <a:srgbClr val="002960"/>
                  </a:solidFill>
                </a:rPr>
                <a:t>Labor force participation rate, </a:t>
              </a:r>
              <a:r>
                <a:rPr lang="en-US" sz="1500" dirty="0">
                  <a:solidFill>
                    <a:srgbClr val="808080"/>
                  </a:solidFill>
                </a:rPr>
                <a:t>%</a:t>
              </a:r>
            </a:p>
          </p:txBody>
        </p: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12458581" y="17163268"/>
              <a:ext cx="391183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>
          <a:xfrm>
            <a:off x="9632651" y="3869572"/>
            <a:ext cx="2046921" cy="321597"/>
            <a:chOff x="5588087" y="190379"/>
            <a:chExt cx="3078480" cy="1419346"/>
          </a:xfrm>
        </p:grpSpPr>
        <p:sp>
          <p:nvSpPr>
            <p:cNvPr id="65" name="Rectangle 48"/>
            <p:cNvSpPr txBox="1">
              <a:spLocks/>
            </p:cNvSpPr>
            <p:nvPr/>
          </p:nvSpPr>
          <p:spPr>
            <a:xfrm>
              <a:off x="5588087" y="190379"/>
              <a:ext cx="3078480" cy="1419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18288" numCol="1" anchor="b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lvl="1" indent="-192067" defTabSz="895255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151" lvl="2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lvl="3" indent="-155558" defTabSz="895255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728" lvl="4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buClr>
                  <a:srgbClr val="002960"/>
                </a:buClr>
              </a:pPr>
              <a:r>
                <a:rPr lang="en-US" sz="1500" b="1" dirty="0">
                  <a:solidFill>
                    <a:srgbClr val="002960"/>
                  </a:solidFill>
                </a:rPr>
                <a:t>Unemployment rate, </a:t>
              </a:r>
              <a:r>
                <a:rPr lang="en-US" sz="1500" dirty="0">
                  <a:solidFill>
                    <a:srgbClr val="808080"/>
                  </a:solidFill>
                </a:rPr>
                <a:t>%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588087" y="1609725"/>
              <a:ext cx="3078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7" name="Object 66"/>
          <p:cNvGraphicFramePr>
            <a:graphicFrameLocks/>
          </p:cNvGraphicFramePr>
          <p:nvPr>
            <p:custDataLst>
              <p:tags r:id="rId14"/>
            </p:custDataLst>
            <p:extLst/>
          </p:nvPr>
        </p:nvGraphicFramePr>
        <p:xfrm>
          <a:off x="7205051" y="4159505"/>
          <a:ext cx="1878922" cy="218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art" r:id="rId78" imgW="1738155" imgH="2678862" progId="MSGraph.Chart.8">
                  <p:embed followColorScheme="full"/>
                </p:oleObj>
              </mc:Choice>
              <mc:Fallback>
                <p:oleObj name="Chart" r:id="rId78" imgW="1738155" imgH="267886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9"/>
                      <a:stretch>
                        <a:fillRect/>
                      </a:stretch>
                    </p:blipFill>
                    <p:spPr>
                      <a:xfrm>
                        <a:off x="7205051" y="4159505"/>
                        <a:ext cx="1878922" cy="2186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 Placeholder 1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8068966" y="4334438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D9188125-2B8A-40FC-B1F6-CCAB61EB6F73}" type="datetime'''''''''''''''''''''''''''4''1.6'''''''''''''''''''''''''">
              <a:rPr lang="en-US" sz="1500">
                <a:latin typeface="Arial"/>
                <a:ea typeface="ＭＳ Ｐゴシック"/>
                <a:sym typeface="Arial"/>
              </a:rPr>
              <a:pPr/>
              <a:t>41.6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1" name="Text Placeholder 18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6243946" y="4334438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DEA8221-F814-4D85-94FA-BAB4B4BFBCE6}" type="datetime'Ag''''e'''''''' 16''''''''''''-''1''''''''''''''''''''9'''''''">
              <a:rPr lang="en-US" sz="1500"/>
              <a:pPr/>
              <a:t>Age 16-19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91" name="Text Placeholder 3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8600274" y="4611415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C07433FA-A514-4AC0-8E10-F3E78C822AF6}" type="datetime'''''''''''''''''''''74.''''''''''''''''''''3'''''">
              <a:rPr lang="en-US" sz="1500">
                <a:latin typeface="Arial"/>
                <a:ea typeface="ＭＳ Ｐゴシック"/>
                <a:sym typeface="Arial"/>
              </a:rPr>
              <a:pPr/>
              <a:t>74.3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92" name="Text Placeholder 4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8781696" y="4888391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9C32693-F37E-49BB-AF72-8478819DBD10}" type="datetime'''''''''''''''8''''5''.''''''''''''''''''''''''''''4'''''''''">
              <a:rPr lang="en-US" sz="1500">
                <a:latin typeface="Arial"/>
                <a:ea typeface="ＭＳ Ｐゴシック"/>
                <a:sym typeface="Arial"/>
              </a:rPr>
              <a:pPr/>
              <a:t>85.4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4" name="Text Placeholder 19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6243946" y="4611415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1378AA1-6642-4388-AEC0-68F854EA5F29}" type="datetime'''''''A''g''''''e ''''''''20''-''''''''''''2''''''''4'''">
              <a:rPr lang="en-US" sz="1500"/>
              <a:pPr/>
              <a:t>Age 20-24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73" name="Text Placeholder 24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6243947" y="6006015"/>
            <a:ext cx="775364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170BACA-9D28-46C0-BB9D-477740F8D19E}" type="datetime'Age'''''''' ''''''''''''''''7''''''5''''''''+'''''''''''''">
              <a:rPr lang="en-US" sz="1500"/>
              <a:pPr/>
              <a:t>Age 75+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81" name="Text Placeholder 1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7472864" y="6006015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3F46BCF-069C-4920-9647-9D3459CF7627}" type="datetime'''''''''''''''''''5''''''''''''''.''''''''''2'''''''''''''">
              <a:rPr lang="en-US" sz="1500">
                <a:latin typeface="Arial"/>
                <a:ea typeface="ＭＳ Ｐゴシック"/>
                <a:sym typeface="Arial"/>
              </a:rPr>
              <a:pPr/>
              <a:t>5.2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2" name="Text Placeholder 23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6243946" y="5729039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BE3CC2F-2095-466B-B3FC-19E79E5CBD0C}" type="datetime'''''Ag''''''e'''''''' ''''''''''''''''6''''''''5-''7''''''''4'">
              <a:rPr lang="en-US" sz="1500"/>
              <a:pPr/>
              <a:t>Age 65-74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95" name="Text Placeholder 7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7809792" y="5729039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194E6EA7-D794-4D28-BEAF-1DDF6AB41EC1}" type="datetime'2''''''''''''5''''''''''''''.''''''''''''''''8'''''''''''''">
              <a:rPr lang="en-US" sz="1500">
                <a:latin typeface="Arial"/>
                <a:ea typeface="ＭＳ Ｐゴシック"/>
                <a:sym typeface="Arial"/>
              </a:rPr>
              <a:pPr/>
              <a:t>25.8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6" name="Text Placeholder 22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6243946" y="5452062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2BB7BA3-A413-44FF-9810-10FE79709A7F}" type="datetime'''''''''A''''ge'''' ''''5''''''''''''5''-''''''6''''''''4'''''">
              <a:rPr lang="en-US" sz="1500"/>
              <a:pPr/>
              <a:t>Age 55-64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94" name="Text Placeholder 6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8470687" y="5452062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BF67965C-575E-49E0-B36E-3BEC8E656652}" type="datetime'''''''''6''''''6''''''''''''''''''''''''''''.''''2'''''''''''">
              <a:rPr lang="en-US" sz="1500">
                <a:latin typeface="Arial"/>
                <a:ea typeface="ＭＳ Ｐゴシック"/>
                <a:sym typeface="Arial"/>
              </a:rPr>
              <a:pPr/>
              <a:t>66.2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5" name="Text Placeholder 21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6243946" y="5170226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C8FBB969-C797-4B7A-86AB-CF3CFED50DC0}" type="datetime'A''''''''''g''''''''e'''' ''4''''5''''''''''''''''-''''5''''4'">
              <a:rPr lang="en-US" sz="1500"/>
              <a:pPr/>
              <a:t>Age 45-54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93" name="Text Placeholder 5"/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8768737" y="5170226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58BC48A-BD56-4902-9EF6-72D3849E843B}" type="datetime'''''''''''''8''''''''''''4''''.''''4'''''''''''''''''">
              <a:rPr lang="en-US" sz="1500">
                <a:latin typeface="Arial"/>
                <a:ea typeface="ＭＳ Ｐゴシック"/>
                <a:sym typeface="Arial"/>
              </a:rPr>
              <a:pPr/>
              <a:t>84.4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70" name="Text Placeholder 20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6243946" y="4888391"/>
            <a:ext cx="95246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816EF085-CDC4-47E6-9B06-C81A863070AB}" type="datetime'''''''Ag''''''''e ''''2''''''''''''''5''''''-''4''4'''">
              <a:rPr lang="en-US" sz="1500"/>
              <a:pPr/>
              <a:t>Age 25-44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graphicFrame>
        <p:nvGraphicFramePr>
          <p:cNvPr id="78" name="Object 77"/>
          <p:cNvGraphicFramePr>
            <a:graphicFrameLocks/>
          </p:cNvGraphicFramePr>
          <p:nvPr>
            <p:custDataLst>
              <p:tags r:id="rId29"/>
            </p:custDataLst>
            <p:extLst/>
          </p:nvPr>
        </p:nvGraphicFramePr>
        <p:xfrm>
          <a:off x="9485787" y="4159505"/>
          <a:ext cx="1878922" cy="218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80" imgW="1738155" imgH="2678862" progId="MSGraph.Chart.8">
                  <p:embed followColorScheme="full"/>
                </p:oleObj>
              </mc:Choice>
              <mc:Fallback>
                <p:oleObj name="Chart" r:id="rId80" imgW="1738155" imgH="267886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1"/>
                      <a:stretch>
                        <a:fillRect/>
                      </a:stretch>
                    </p:blipFill>
                    <p:spPr>
                      <a:xfrm>
                        <a:off x="9485787" y="4159505"/>
                        <a:ext cx="1878922" cy="2186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Text Placeholder 50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9973898" y="5452062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825FEB2E-2B13-4304-9244-4AC095E9CBE0}" type="datetime'''''''''''''''''''5''''.''''''''''''''''''0'''''''">
              <a:rPr lang="en-US" sz="1500">
                <a:latin typeface="Arial"/>
                <a:ea typeface="ＭＳ Ｐゴシック"/>
                <a:sym typeface="Arial"/>
              </a:rPr>
              <a:pPr/>
              <a:t>5.0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40" name="Text Placeholder 49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9986857" y="5170226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B1410C3-CA7E-4E56-B747-46537A5423FE}" type="datetime'''''''5''''''''''''''.''''''''''''4'''''''''''">
              <a:rPr lang="en-US" sz="1500">
                <a:latin typeface="Arial"/>
                <a:ea typeface="ＭＳ Ｐゴシック"/>
                <a:sym typeface="Arial"/>
              </a:rPr>
              <a:pPr/>
              <a:t>5.4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39" name="Text Placeholder 48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10116444" y="4888391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1C2B3A5E-36B7-49B3-A95F-42882A1911E3}" type="datetime'''''''''''''''''''7''''''''''''''''''''.''7'''''''''''''">
              <a:rPr lang="en-US" sz="1500">
                <a:latin typeface="Arial"/>
                <a:ea typeface="ＭＳ Ｐゴシック"/>
                <a:sym typeface="Arial"/>
              </a:rPr>
              <a:pPr/>
              <a:t>7.7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46" name="Text Placeholder 52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9883187" y="6006015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88B38DC9-9A7C-43D5-9008-50FA129BE96A}" type="datetime'''''''3''''''.''''''''''''''''''''''6'''''">
              <a:rPr lang="en-US" sz="1500">
                <a:latin typeface="Arial"/>
                <a:ea typeface="ＭＳ Ｐゴシック"/>
                <a:sym typeface="Arial"/>
              </a:rPr>
              <a:pPr/>
              <a:t>3.6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44" name="Text Placeholder 51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10129403" y="5729039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BEDC567-6E7A-4860-BBDE-35C72F4C9E8A}" type="datetime'''''7''''.''''''''''''''''''''''8'">
              <a:rPr lang="en-US" sz="1500">
                <a:latin typeface="Arial"/>
                <a:ea typeface="ＭＳ Ｐゴシック"/>
                <a:sym typeface="Arial"/>
              </a:rPr>
              <a:pPr/>
              <a:t>7.8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16" name="Text Placeholder 31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10440413" y="4611415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9013F26-B9FC-4191-AD0E-34A9BE52A0AC}" type="datetime'''''''''''''''''''''''''1''''3''''''''''''''''.''4'''''">
              <a:rPr lang="en-US" sz="1500">
                <a:latin typeface="Arial"/>
                <a:ea typeface="ＭＳ Ｐゴシック"/>
                <a:sym typeface="Arial"/>
              </a:rPr>
              <a:pPr/>
              <a:t>13.4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15" name="Text Placeholder 30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11075390" y="4334438"/>
            <a:ext cx="4535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599BCBF2-9209-4CA3-A2B3-26908DF08758}" type="datetime'''''''''''''''''2''''''''''''''''''''''4''''.''''''''7'''''''">
              <a:rPr lang="en-US" sz="1500">
                <a:latin typeface="Arial"/>
                <a:ea typeface="ＭＳ Ｐゴシック"/>
                <a:sym typeface="Arial"/>
              </a:rPr>
              <a:pPr/>
              <a:t>24.7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graphicFrame>
        <p:nvGraphicFramePr>
          <p:cNvPr id="123" name="Object 122"/>
          <p:cNvGraphicFramePr>
            <a:graphicFrameLocks/>
          </p:cNvGraphicFramePr>
          <p:nvPr>
            <p:custDataLst>
              <p:tags r:id="rId37"/>
            </p:custDataLst>
            <p:extLst/>
          </p:nvPr>
        </p:nvGraphicFramePr>
        <p:xfrm>
          <a:off x="1503213" y="3731893"/>
          <a:ext cx="1878922" cy="261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hart" r:id="rId82" imgW="1738155" imgH="3202757" progId="MSGraph.Chart.8">
                  <p:embed followColorScheme="full"/>
                </p:oleObj>
              </mc:Choice>
              <mc:Fallback>
                <p:oleObj name="Chart" r:id="rId82" imgW="1738155" imgH="320275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3"/>
                      <a:stretch>
                        <a:fillRect/>
                      </a:stretch>
                    </p:blipFill>
                    <p:spPr>
                      <a:xfrm>
                        <a:off x="1503213" y="3731893"/>
                        <a:ext cx="1878922" cy="2614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Text Placeholder 3"/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313170" y="6001156"/>
            <a:ext cx="83799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3BE966E-F712-401A-82BE-5E6B1CC933B3}" type="datetime'Sa''''''''''''''''ra''t''''''''''''''''''''oga'''''''''">
              <a:rPr lang="en-US" sz="1500">
                <a:latin typeface="Arial"/>
                <a:ea typeface="ＭＳ Ｐゴシック"/>
                <a:sym typeface="Arial"/>
              </a:rPr>
              <a:pPr/>
              <a:t>Saratoga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06" name="Text Placeholder 5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2146829" y="6001156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BBECB61E-6AE3-4DEF-84C4-00D433E5B8BA}" type="datetime'''''''''''''''6''''''''''''''''''''''''''''.''''''''1'''''''''">
              <a:rPr lang="en-US" sz="1500">
                <a:latin typeface="Arial"/>
                <a:ea typeface="ＭＳ Ｐゴシック"/>
                <a:sym typeface="Arial"/>
              </a:rPr>
              <a:pPr/>
              <a:t>6.1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99" name="Text Placeholder 1"/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313170" y="5699883"/>
            <a:ext cx="119436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11C39E22-7904-4AD4-86C5-7EA3962BB29F}" type="datetime'S''''''c''h''''''en''e''''''''''ct''ad''''y'''''">
              <a:rPr lang="en-US" sz="1500">
                <a:latin typeface="Arial"/>
                <a:ea typeface="ＭＳ Ｐゴシック"/>
                <a:sym typeface="Arial"/>
              </a:rPr>
              <a:pPr/>
              <a:t>Schenectady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03" name="Text Placeholder 4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2146829" y="5699883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1461004-9C1C-47DF-945D-D099526906B3}" type="datetime'''''''''6''''.''''1'''''''''''''''''''''''''''''">
              <a:rPr lang="en-US" sz="1500">
                <a:latin typeface="Arial"/>
                <a:ea typeface="ＭＳ Ｐゴシック"/>
                <a:sym typeface="Arial"/>
              </a:rPr>
              <a:pPr/>
              <a:t>6.1</a:t>
            </a:fld>
            <a:endParaRPr lang="en-US" sz="1500">
              <a:latin typeface="Arial"/>
              <a:ea typeface="ＭＳ Ｐゴシック"/>
              <a:sym typeface="Arial"/>
            </a:endParaRPr>
          </a:p>
        </p:txBody>
      </p:sp>
      <p:sp>
        <p:nvSpPr>
          <p:cNvPr id="142" name="Text Placeholder 24"/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313170" y="5398611"/>
            <a:ext cx="68897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E528FCC9-63E5-4878-9F33-4F7C016AFD96}" type="datetime'''''''Gr''''''''''e''''e''''''''''''''''''n''e'''''''''''''">
              <a:rPr lang="en-US" sz="1500"/>
              <a:pPr/>
              <a:t>Greene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79" name="Text Placeholder 40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2198664" y="5398611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DAC418C-249D-49BC-AD59-3E1E7319B553}" type="datetime'''''''''''''''''''''''6''''.''''''''''''8'">
              <a:rPr lang="en-US" sz="1500"/>
              <a:pPr/>
              <a:t>6.8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28" name="Text Placeholder 24"/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313171" y="5102197"/>
            <a:ext cx="669534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3AB0C464-9BBB-40EF-8F38-C0CA104C22A2}" type="datetime'''Wa''''''''''r''''r''''''''''''''''''''''''e''''''''n'''">
              <a:rPr lang="en-US" sz="1500"/>
              <a:pPr/>
              <a:t>Warren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78" name="Text Placeholder 39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2276416" y="5102197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DA6B07B6-19AC-4695-AEA4-BCF967080A6C}" type="datetime'''7.''''''''''''''''''''''''''''''''''''''9'''">
              <a:rPr lang="en-US" sz="15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7.9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30" name="Text Placeholder 23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313170" y="4805784"/>
            <a:ext cx="1082054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FCB5AE7-DA79-430F-AA61-913076739ABD}" type="datetime'''W''a''''s''h''ingt''''''''''''''''''o''''''n'''">
              <a:rPr lang="en-US" sz="1500"/>
              <a:pPr/>
              <a:t>Washington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76" name="Text Placeholder 37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2341210" y="4504512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E2E5CAC-1A93-4E48-93E1-5F40760114AC}" type="datetime'''8''''''''''''''.''''8'''''''''''''''''''">
              <a:rPr lang="en-US" sz="1500"/>
              <a:pPr/>
              <a:t>8.8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77" name="Text Placeholder 38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2302333" y="4805784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B86CE55-B3AB-48BB-A0B3-682C325CCAF5}" type="datetime'''8''''''''''''''''.''''''''''''''''''''''''''''''2'''''''">
              <a:rPr lang="en-US" sz="1500"/>
              <a:pPr/>
              <a:t>8.2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36" name="Text Placeholder 22"/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313170" y="4504512"/>
            <a:ext cx="630658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A4487D2-29F1-4074-964D-BE4151FAE277}" type="datetime'''''''Al''''''ba''''''''''''''n''''''''''''''''''y'''">
              <a:rPr lang="en-US" sz="1500"/>
              <a:pPr/>
              <a:t>Albany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38" name="Text Placeholder 21"/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313170" y="4203239"/>
            <a:ext cx="1043178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7601935-181D-4E93-A535-951C0A989260}" type="datetime'''R''e''''n''''''''''''''s''''''''''''s''e''''''l''''''ae''r'">
              <a:rPr lang="en-US" sz="1500"/>
              <a:pPr/>
              <a:t>Rensselaer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75" name="Text Placeholder 36"/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2380086" y="4203239"/>
            <a:ext cx="33908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1512776F-94FF-4C02-AC09-80DFA39DE8B3}" type="datetime'''''''''''''''''9''''''''.''''''''''''''3'''''''''''''''">
              <a:rPr lang="en-US" sz="15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9.3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33" name="Text Placeholder 19"/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313171" y="3901967"/>
            <a:ext cx="87039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4C9332E-5A1E-4F03-9F5A-DB8A7682C4D8}" type="datetime'''C''''''''''o''''''''''''''l''u''''''''m''''b''''''i''a'">
              <a:rPr lang="en-US" sz="1500"/>
              <a:pPr/>
              <a:t>Columbia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43" name="Text Placeholder 25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2548549" y="3901967"/>
            <a:ext cx="438438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5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938" indent="-632707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5300" baseline="0">
                <a:solidFill>
                  <a:schemeClr val="tx1"/>
                </a:solidFill>
                <a:latin typeface="+mn-lt"/>
              </a:defRPr>
            </a:lvl2pPr>
            <a:lvl3pPr marL="1505947" indent="-862784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5300" baseline="0">
                <a:solidFill>
                  <a:schemeClr val="tx1"/>
                </a:solidFill>
                <a:latin typeface="+mn-lt"/>
              </a:defRPr>
            </a:lvl3pPr>
            <a:lvl4pPr marL="2023620" indent="-512439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5300" baseline="0">
                <a:solidFill>
                  <a:schemeClr val="tx1"/>
                </a:solidFill>
                <a:latin typeface="+mn-lt"/>
              </a:defRPr>
            </a:lvl4pPr>
            <a:lvl5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5pPr>
            <a:lvl6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6pPr>
            <a:lvl7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7pPr>
            <a:lvl8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8pPr>
            <a:lvl9pPr marL="2469754" indent="-428780" algn="l" defTabSz="2949149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53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29F7F1A8-6F8E-4F1B-80F3-733E6E08F63F}" type="datetime'''''''''''''''1''1''''''''''.''''''''''6'''''''''''">
              <a:rPr lang="en-US" sz="1500"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rPr>
              <a:pPr/>
              <a:t>11.6</a:t>
            </a:fld>
            <a:endParaRPr lang="en-US" sz="1500" dirty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45" name="Rectangle 144"/>
          <p:cNvSpPr>
            <a:spLocks/>
          </p:cNvSpPr>
          <p:nvPr/>
        </p:nvSpPr>
        <p:spPr>
          <a:xfrm>
            <a:off x="3167900" y="3352872"/>
            <a:ext cx="2797542" cy="299254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1040" tIns="55519" rIns="111040" bIns="55519" rtlCol="0" anchor="ctr">
            <a:noAutofit/>
          </a:bodyPr>
          <a:lstStyle/>
          <a:p>
            <a:pPr algn="ctr"/>
            <a:endParaRPr lang="en-US" sz="1500" dirty="0" err="1">
              <a:solidFill>
                <a:srgbClr val="000000"/>
              </a:solidFill>
            </a:endParaRPr>
          </a:p>
        </p:txBody>
      </p:sp>
      <p:sp>
        <p:nvSpPr>
          <p:cNvPr id="147" name="Rectangle 6"/>
          <p:cNvSpPr txBox="1">
            <a:spLocks/>
          </p:cNvSpPr>
          <p:nvPr/>
        </p:nvSpPr>
        <p:spPr>
          <a:xfrm>
            <a:off x="3167900" y="3352873"/>
            <a:ext cx="2797542" cy="4218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415" tIns="26545" rIns="26545" bIns="26545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500" b="1" dirty="0">
                <a:solidFill>
                  <a:schemeClr val="tx2"/>
                </a:solidFill>
              </a:rPr>
              <a:t>Unemployment rate, dis-abled population (2013), </a:t>
            </a:r>
            <a:r>
              <a:rPr lang="en-US" sz="1500" dirty="0">
                <a:solidFill>
                  <a:schemeClr val="accent6"/>
                </a:solidFill>
              </a:rPr>
              <a:t>%</a:t>
            </a:r>
          </a:p>
        </p:txBody>
      </p:sp>
      <p:graphicFrame>
        <p:nvGraphicFramePr>
          <p:cNvPr id="149" name="Object 148"/>
          <p:cNvGraphicFramePr>
            <a:graphicFrameLocks/>
          </p:cNvGraphicFramePr>
          <p:nvPr>
            <p:custDataLst>
              <p:tags r:id="rId54"/>
            </p:custDataLst>
            <p:extLst/>
          </p:nvPr>
        </p:nvGraphicFramePr>
        <p:xfrm>
          <a:off x="4457802" y="3731893"/>
          <a:ext cx="1878922" cy="261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hart" r:id="rId84" imgW="1738155" imgH="3202757" progId="MSGraph.Chart.8">
                  <p:embed followColorScheme="full"/>
                </p:oleObj>
              </mc:Choice>
              <mc:Fallback>
                <p:oleObj name="Chart" r:id="rId84" imgW="1738155" imgH="320275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5"/>
                      <a:stretch>
                        <a:fillRect/>
                      </a:stretch>
                    </p:blipFill>
                    <p:spPr>
                      <a:xfrm>
                        <a:off x="4457802" y="3731893"/>
                        <a:ext cx="1878922" cy="2614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 Placeholder 43"/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5192130" y="4805784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79EDAF56-F534-4CE5-A225-DAF10FE73147}" type="datetime'''''''''''''''1''''''''''''''''''''''''''6'''">
              <a:rPr lang="en-US" sz="1500">
                <a:sym typeface="+mn-lt"/>
              </a:rPr>
              <a:pPr/>
              <a:t>16</a:t>
            </a:fld>
            <a:endParaRPr lang="en-US" sz="1500">
              <a:sym typeface="+mn-lt"/>
            </a:endParaRPr>
          </a:p>
        </p:txBody>
      </p:sp>
      <p:sp>
        <p:nvSpPr>
          <p:cNvPr id="129" name="Text Placeholder 42"/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5269882" y="4504512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39FD4734-51F6-4086-8AE9-4F0A8F4B5A8B}" type="datetime'''''''''''''''''''''1''''''''''''''''''''''''''''''''''''''8'">
              <a:rPr lang="en-US" sz="1500">
                <a:sym typeface="+mn-lt"/>
              </a:rPr>
              <a:pPr/>
              <a:t>18</a:t>
            </a:fld>
            <a:endParaRPr lang="en-US" sz="1500">
              <a:sym typeface="+mn-lt"/>
            </a:endParaRPr>
          </a:p>
        </p:txBody>
      </p:sp>
      <p:sp>
        <p:nvSpPr>
          <p:cNvPr id="127" name="Text Placeholder 41"/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5412428" y="4203239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5ECF87C-8FB6-4ABC-8A37-A505A5BD7414}" type="datetime'''''''''''''''22'''''''''''''''''''''''''">
              <a:rPr lang="en-US" sz="1500">
                <a:sym typeface="+mn-lt"/>
              </a:rPr>
              <a:pPr/>
              <a:t>22</a:t>
            </a:fld>
            <a:endParaRPr lang="en-US" sz="1500">
              <a:sym typeface="+mn-lt"/>
            </a:endParaRPr>
          </a:p>
        </p:txBody>
      </p:sp>
      <p:sp>
        <p:nvSpPr>
          <p:cNvPr id="137" name="Text Placeholder 47"/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5088460" y="6001156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65BE8C5-E8AB-48E2-9A41-0D1AB9F19405}" type="datetime'''''''''''''''''''''''''''''''''''''''''''''''''1''3'''''">
              <a:rPr lang="en-US" sz="1500">
                <a:sym typeface="+mn-lt"/>
              </a:rPr>
              <a:pPr/>
              <a:t>13</a:t>
            </a:fld>
            <a:endParaRPr lang="en-US" sz="1500">
              <a:sym typeface="+mn-lt"/>
            </a:endParaRPr>
          </a:p>
        </p:txBody>
      </p:sp>
      <p:sp>
        <p:nvSpPr>
          <p:cNvPr id="135" name="Text Placeholder 46"/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5140295" y="5699883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76B41CD-AC79-41AE-9DB3-A371E52F2EA6}" type="datetime'''''''''''''''1''''''''''''''4'''''''''''''''''''''">
              <a:rPr lang="en-US" sz="1500">
                <a:sym typeface="+mn-lt"/>
              </a:rPr>
              <a:pPr/>
              <a:t>14</a:t>
            </a:fld>
            <a:endParaRPr lang="en-US" sz="1500">
              <a:sym typeface="+mn-lt"/>
            </a:endParaRPr>
          </a:p>
        </p:txBody>
      </p:sp>
      <p:sp>
        <p:nvSpPr>
          <p:cNvPr id="134" name="Text Placeholder 45"/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5166212" y="5398611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5D3C55FD-319E-4096-8EB3-313E8E7417CA}" type="datetime'''''''''''''''''''15'''''''''''''''''''''''''''''''''''''">
              <a:rPr lang="en-US" sz="1500">
                <a:sym typeface="+mn-lt"/>
              </a:rPr>
              <a:pPr/>
              <a:t>15</a:t>
            </a:fld>
            <a:endParaRPr lang="en-US" sz="1500">
              <a:sym typeface="+mn-lt"/>
            </a:endParaRPr>
          </a:p>
        </p:txBody>
      </p:sp>
      <p:sp>
        <p:nvSpPr>
          <p:cNvPr id="132" name="Text Placeholder 44"/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5179171" y="5102197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C5889DFB-6CD4-4196-8D2B-0C10A7BBEAD2}" type="datetime'''''1''''''''''5'''''''''''''''''''''''''''''''''">
              <a:rPr lang="en-US" sz="1500">
                <a:sym typeface="+mn-lt"/>
              </a:rPr>
              <a:pPr/>
              <a:t>15</a:t>
            </a:fld>
            <a:endParaRPr lang="en-US" sz="1500">
              <a:sym typeface="+mn-lt"/>
            </a:endParaRPr>
          </a:p>
        </p:txBody>
      </p:sp>
      <p:sp>
        <p:nvSpPr>
          <p:cNvPr id="126" name="Text Placeholder 40"/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5503139" y="3901967"/>
            <a:ext cx="280772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38" tIns="0" rIns="23138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9801BF5-15A8-4D59-95D3-4C3D14FB733A}" type="datetime'''''''''''''2''''''''''''''''5'''''''''''''''''''''''''''">
              <a:rPr lang="en-US" sz="1500">
                <a:sym typeface="+mn-lt"/>
              </a:rPr>
              <a:pPr/>
              <a:t>25</a:t>
            </a:fld>
            <a:endParaRPr lang="en-US" sz="1500">
              <a:sym typeface="+mn-lt"/>
            </a:endParaRPr>
          </a:p>
        </p:txBody>
      </p:sp>
      <p:sp>
        <p:nvSpPr>
          <p:cNvPr id="124" name="Text Placeholder 38"/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3267759" y="5699883"/>
            <a:ext cx="119436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28CE4F1-0AC0-4B6F-8B52-20A9B4A0515F}" type="datetime'''S''c''h''e''''''''ne''''''c''t''''''''''''a''''''''dy'''">
              <a:rPr lang="en-US" sz="1500">
                <a:sym typeface="+mn-lt"/>
              </a:rPr>
              <a:pPr/>
              <a:t>Schenectady</a:t>
            </a:fld>
            <a:endParaRPr lang="en-US" sz="1500">
              <a:sym typeface="+mn-lt"/>
            </a:endParaRPr>
          </a:p>
        </p:txBody>
      </p:sp>
      <p:sp>
        <p:nvSpPr>
          <p:cNvPr id="125" name="Text Placeholder 39"/>
          <p:cNvSpPr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3267759" y="6001156"/>
            <a:ext cx="83799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E015E75-0AD9-41A2-95C8-F35A44703F47}" type="datetime'S''a''r''''''a''''t''''''''''''''''''''''''''o''''g''''''a'">
              <a:rPr lang="en-US" sz="1500">
                <a:sym typeface="+mn-lt"/>
              </a:rPr>
              <a:pPr/>
              <a:t>Saratoga</a:t>
            </a:fld>
            <a:endParaRPr lang="en-US" sz="1500">
              <a:sym typeface="+mn-lt"/>
            </a:endParaRPr>
          </a:p>
        </p:txBody>
      </p:sp>
      <p:sp>
        <p:nvSpPr>
          <p:cNvPr id="122" name="Text Placeholder 37"/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3267760" y="5398611"/>
            <a:ext cx="669534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193E1E6-63C3-4B06-B595-CE0C9F4434FD}" type="datetime'''''''''''W''''''''''''''''ar''''''''r''''''''''''e''''''n'''">
              <a:rPr lang="en-US" sz="1500">
                <a:sym typeface="+mn-lt"/>
              </a:rPr>
              <a:pPr/>
              <a:t>Warren</a:t>
            </a:fld>
            <a:endParaRPr lang="en-US" sz="1500">
              <a:sym typeface="+mn-lt"/>
            </a:endParaRPr>
          </a:p>
        </p:txBody>
      </p:sp>
      <p:sp>
        <p:nvSpPr>
          <p:cNvPr id="121" name="Text Placeholder 36"/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3267759" y="5102197"/>
            <a:ext cx="630658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BD21107-319A-42F3-85DF-9B8ACB66DF88}" type="datetime'A''''''l''''''''''''''''''''''''''''''''''b''''''''a''''ny'''">
              <a:rPr lang="en-US" sz="1500">
                <a:sym typeface="+mn-lt"/>
              </a:rPr>
              <a:pPr/>
              <a:t>Albany</a:t>
            </a:fld>
            <a:endParaRPr lang="en-US" sz="1500">
              <a:sym typeface="+mn-lt"/>
            </a:endParaRPr>
          </a:p>
        </p:txBody>
      </p:sp>
      <p:sp>
        <p:nvSpPr>
          <p:cNvPr id="120" name="Text Placeholder 35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3267760" y="4805784"/>
            <a:ext cx="87039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D1C638E1-3789-48E4-866C-D11B65483074}" type="datetime'Co''''''''''''''''''''''l''u''''''m''''b''''''''''ia'''''''">
              <a:rPr lang="en-US" sz="1500">
                <a:sym typeface="+mn-lt"/>
              </a:rPr>
              <a:pPr/>
              <a:t>Columbia</a:t>
            </a:fld>
            <a:endParaRPr lang="en-US" sz="1500">
              <a:sym typeface="+mn-lt"/>
            </a:endParaRPr>
          </a:p>
        </p:txBody>
      </p:sp>
      <p:sp>
        <p:nvSpPr>
          <p:cNvPr id="119" name="Text Placeholder 34"/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3267760" y="4504512"/>
            <a:ext cx="1043178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66D0507-FB8B-4281-86E6-C343DCFE94A8}" type="datetime'R''''''e''ns''''''''''''''''''s''''e''''l''''ae''r'''''''''''">
              <a:rPr lang="en-US" sz="1500">
                <a:sym typeface="+mn-lt"/>
              </a:rPr>
              <a:pPr/>
              <a:t>Rensselaer</a:t>
            </a:fld>
            <a:endParaRPr lang="en-US" sz="1500">
              <a:sym typeface="+mn-lt"/>
            </a:endParaRPr>
          </a:p>
        </p:txBody>
      </p:sp>
      <p:sp>
        <p:nvSpPr>
          <p:cNvPr id="118" name="Text Placeholder 33"/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3267759" y="4203239"/>
            <a:ext cx="1082054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4A4AC61-1016-4036-A545-6457064E6508}" type="datetime'''''''Wa''''''''''''shi''''''''''''''''''''''''ng''t''''''on'">
              <a:rPr lang="en-US" sz="1500">
                <a:sym typeface="+mn-lt"/>
              </a:rPr>
              <a:pPr/>
              <a:t>Washington</a:t>
            </a:fld>
            <a:endParaRPr lang="en-US" sz="1500">
              <a:sym typeface="+mn-lt"/>
            </a:endParaRPr>
          </a:p>
        </p:txBody>
      </p:sp>
      <p:sp>
        <p:nvSpPr>
          <p:cNvPr id="117" name="Text Placeholder 32"/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3267759" y="3901967"/>
            <a:ext cx="68897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055" indent="-26185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169" indent="-15552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570" indent="-130135" algn="l" defTabSz="895067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64A6C99-EA08-43D5-8FB4-4159E60C0529}" type="datetime'G''''''''''''''''''''''''r''''e''''e''''''n''''''e'''''''''">
              <a:rPr lang="en-US" sz="1500">
                <a:sym typeface="+mn-lt"/>
              </a:rPr>
              <a:pPr/>
              <a:t>Greene</a:t>
            </a:fld>
            <a:endParaRPr lang="en-US" sz="1500">
              <a:sym typeface="+mn-lt"/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>
          <a:xfrm>
            <a:off x="6243947" y="4567779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cxnSpLocks/>
          </p:cNvCxnSpPr>
          <p:nvPr/>
        </p:nvCxnSpPr>
        <p:spPr>
          <a:xfrm>
            <a:off x="6243947" y="4845688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cxnSpLocks/>
          </p:cNvCxnSpPr>
          <p:nvPr/>
        </p:nvCxnSpPr>
        <p:spPr>
          <a:xfrm>
            <a:off x="6243947" y="5123598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cxnSpLocks/>
          </p:cNvCxnSpPr>
          <p:nvPr/>
        </p:nvCxnSpPr>
        <p:spPr>
          <a:xfrm>
            <a:off x="6243947" y="5679416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/>
          </p:cNvCxnSpPr>
          <p:nvPr/>
        </p:nvCxnSpPr>
        <p:spPr>
          <a:xfrm>
            <a:off x="6243947" y="5957325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cxnSpLocks/>
          </p:cNvCxnSpPr>
          <p:nvPr/>
        </p:nvCxnSpPr>
        <p:spPr>
          <a:xfrm>
            <a:off x="6243947" y="5401507"/>
            <a:ext cx="5435626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cK 5. Source"/>
          <p:cNvSpPr>
            <a:spLocks noChangeArrowheads="1"/>
          </p:cNvSpPr>
          <p:nvPr/>
        </p:nvSpPr>
        <p:spPr bwMode="auto">
          <a:xfrm>
            <a:off x="233190" y="6376088"/>
            <a:ext cx="939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570620" indent="-570620" defTabSz="1087148"/>
            <a:r>
              <a:rPr lang="en-US" sz="1200" dirty="0">
                <a:solidFill>
                  <a:srgbClr val="000000"/>
                </a:solidFill>
              </a:rPr>
              <a:t>NOTE: Unemployment rates for detailed demographic groups only available as five-year trailing averages (2009 – 2013)</a:t>
            </a:r>
          </a:p>
        </p:txBody>
      </p:sp>
    </p:spTree>
    <p:extLst>
      <p:ext uri="{BB962C8B-B14F-4D97-AF65-F5344CB8AC3E}">
        <p14:creationId xmlns:p14="http://schemas.microsoft.com/office/powerpoint/2010/main" val="25709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Work Patterns - Commuting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12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77579"/>
              </p:ext>
            </p:extLst>
          </p:nvPr>
        </p:nvGraphicFramePr>
        <p:xfrm>
          <a:off x="1625600" y="1524000"/>
          <a:ext cx="9144000" cy="196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524000"/>
                <a:gridCol w="2032000"/>
                <a:gridCol w="1625600"/>
              </a:tblGrid>
              <a:tr h="499876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Columbia County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New York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</a:t>
                      </a:r>
                    </a:p>
                  </a:txBody>
                  <a:tcPr marL="12700" marR="12700" marT="9525" marB="0" anchor="b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Mean travel time to work (minutes), workers age 16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Transportation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64343" y="617220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Census </a:t>
            </a:r>
            <a:r>
              <a:rPr lang="en-US" sz="1400" dirty="0" err="1" smtClean="0">
                <a:latin typeface="Bookman Old Style" panose="02050604050505020204" pitchFamily="18" charset="0"/>
              </a:rPr>
              <a:t>Quickfacts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Slide" r:id="rId52" imgW="270" imgH="270" progId="TCLayout.ActiveDocument.1">
                  <p:embed/>
                </p:oleObj>
              </mc:Choice>
              <mc:Fallback>
                <p:oleObj name="think-cell Slide" r:id="rId5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796889" y="889241"/>
            <a:ext cx="6983135" cy="51103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796889" y="889241"/>
            <a:ext cx="6983135" cy="43401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47" tIns="77747" rIns="77747" bIns="77747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Where Capital Region workers work, by county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19" y="283479"/>
            <a:ext cx="11725484" cy="3877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Workers in Capital Region often live and work in different Counties</a:t>
            </a:r>
          </a:p>
        </p:txBody>
      </p:sp>
      <p:sp>
        <p:nvSpPr>
          <p:cNvPr id="5" name="McK 5. Source"/>
          <p:cNvSpPr>
            <a:spLocks noChangeArrowheads="1"/>
          </p:cNvSpPr>
          <p:nvPr/>
        </p:nvSpPr>
        <p:spPr bwMode="auto">
          <a:xfrm>
            <a:off x="233190" y="6565611"/>
            <a:ext cx="6507508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479439" indent="-479439" defTabSz="913429"/>
            <a:r>
              <a:rPr lang="en-US" sz="1000" dirty="0">
                <a:solidFill>
                  <a:srgbClr val="000000"/>
                </a:solidFill>
              </a:rPr>
              <a:t>Source: 2013 American Community Survey Five-year estimates, US Census Bureau</a:t>
            </a:r>
          </a:p>
        </p:txBody>
      </p:sp>
      <p:graphicFrame>
        <p:nvGraphicFramePr>
          <p:cNvPr id="149" name="Object 148"/>
          <p:cNvGraphicFramePr>
            <a:graphicFrameLocks/>
          </p:cNvGraphicFramePr>
          <p:nvPr>
            <p:custDataLst>
              <p:tags r:id="rId3"/>
            </p:custDataLst>
            <p:extLst/>
          </p:nvPr>
        </p:nvGraphicFramePr>
        <p:xfrm>
          <a:off x="6894041" y="1593830"/>
          <a:ext cx="4885347" cy="4412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54" imgW="4488776" imgH="5405447" progId="MSGraph.Chart.8">
                  <p:embed followColorScheme="full"/>
                </p:oleObj>
              </mc:Choice>
              <mc:Fallback>
                <p:oleObj name="Chart" r:id="rId54" imgW="4488776" imgH="5405447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041" y="1593830"/>
                        <a:ext cx="4885347" cy="4412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>
            <p:custDataLst>
              <p:tags r:id="rId4"/>
            </p:custDataLst>
          </p:nvPr>
        </p:nvCxnSpPr>
        <p:spPr bwMode="gray">
          <a:xfrm flipH="1">
            <a:off x="7788193" y="5107056"/>
            <a:ext cx="138227" cy="0"/>
          </a:xfrm>
          <a:prstGeom prst="line">
            <a:avLst/>
          </a:prstGeom>
          <a:ln w="317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 bwMode="gray">
          <a:xfrm flipH="1">
            <a:off x="7840030" y="4613034"/>
            <a:ext cx="775364" cy="0"/>
          </a:xfrm>
          <a:prstGeom prst="line">
            <a:avLst/>
          </a:prstGeom>
          <a:ln w="317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6"/>
            </p:custDataLst>
          </p:nvPr>
        </p:nvCxnSpPr>
        <p:spPr bwMode="gray">
          <a:xfrm flipH="1">
            <a:off x="7904821" y="4067180"/>
            <a:ext cx="138227" cy="0"/>
          </a:xfrm>
          <a:prstGeom prst="line">
            <a:avLst/>
          </a:prstGeom>
          <a:ln w="317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 bwMode="gray">
          <a:xfrm flipH="1">
            <a:off x="7503102" y="4454299"/>
            <a:ext cx="475153" cy="0"/>
          </a:xfrm>
          <a:prstGeom prst="line">
            <a:avLst/>
          </a:prstGeom>
          <a:ln w="317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8"/>
            </p:custDataLst>
          </p:nvPr>
        </p:nvCxnSpPr>
        <p:spPr bwMode="gray">
          <a:xfrm flipH="1">
            <a:off x="7567895" y="5626994"/>
            <a:ext cx="138227" cy="0"/>
          </a:xfrm>
          <a:prstGeom prst="line">
            <a:avLst/>
          </a:prstGeom>
          <a:ln w="317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 Placeholder 87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10896128" y="1801157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3D3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0BCA5D5-20E5-4942-90E4-FFCA90923BBE}" type="datetime'''''''''2''''''''''''''''''''''''''''''''''''''''''''''9'''">
              <a:rPr lang="en-US" sz="1200"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pPr algn="ctr"/>
              <a:t>29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  <a:p>
            <a:pPr algn="ctr"/>
            <a:r>
              <a:rPr lang="en-US" sz="1200" dirty="0"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t>(19%)</a:t>
            </a:r>
          </a:p>
        </p:txBody>
      </p:sp>
      <p:sp>
        <p:nvSpPr>
          <p:cNvPr id="167" name="Text Placeholder 7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546335" y="5534671"/>
            <a:ext cx="68897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24E5B92-46A7-4AFD-8F8C-A0EE032FE68C}" type="datetime'G''''''''''''''re''en''''''''''''e'''''''''''''''''''''''''''">
              <a:rPr lang="en-US" sz="1200">
                <a:latin typeface="Arial"/>
                <a:cs typeface="Arial"/>
                <a:sym typeface="Arial"/>
              </a:rPr>
              <a:pPr/>
              <a:t>Greene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53" name="Text Placeholder 20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6930759" y="5440725"/>
            <a:ext cx="602581" cy="37254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4FE88E6-9ACC-4A88-B322-C2617B616004}" type="datetime'''''''''''''''1''''''''''''''''''''1''''''''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11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D182D8AE-DED8-4DB5-AAD6-DA3C700B8AB5}" type="datetime'''''''''''''''''''''''''''''''''''''5''''''5''''''''%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55%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54" name="Text Placeholder 21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7706122" y="5440725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68AA70B8-EFA0-4DF4-9275-2436B1138637}" type="datetime'''''''''''''''''''''9'''''''''''''">
              <a:rPr lang="en-US" sz="1200">
                <a:latin typeface="Arial"/>
                <a:cs typeface="Arial"/>
                <a:sym typeface="Arial"/>
              </a:rPr>
              <a:pPr/>
              <a:t>9</a:t>
            </a:fld>
            <a:r>
              <a:rPr lang="en-US" sz="1200" dirty="0">
                <a:latin typeface="Arial"/>
                <a:cs typeface="Arial"/>
                <a:sym typeface="Arial"/>
              </a:rPr>
              <a:t/>
            </a:r>
            <a:br>
              <a:rPr lang="en-US" sz="1200" dirty="0">
                <a:latin typeface="Arial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30043063-FA4E-48AD-A7A3-A0F3CF15D355}" type="datetime'''45''''%'''">
              <a:rPr lang="en-US" sz="1200">
                <a:latin typeface="Arial"/>
                <a:cs typeface="Arial"/>
                <a:sym typeface="Arial"/>
              </a:rPr>
              <a:pPr/>
              <a:t>45%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66" name="Text Placeholder 71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546334" y="5014732"/>
            <a:ext cx="10820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9754A0ED-4C87-4629-9261-B1228D6F88C1}" type="datetime'''W''''''a''''''''''''''''s''hin''''''gt''''''''o''n'''''''">
              <a:rPr lang="en-US" sz="1200">
                <a:latin typeface="Arial"/>
                <a:cs typeface="Arial"/>
                <a:sym typeface="Arial"/>
              </a:rPr>
              <a:pPr/>
              <a:t>Washington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51" name="Text Placeholder 18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6943717" y="4920787"/>
            <a:ext cx="602581" cy="37254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3543A6C-9A2B-4CF4-B96E-E09FBB8CA082}" type="datetime'1''''''2''''''''''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12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3073C1D2-7217-4608-B005-434B2B06F2E1}" type="datetime'''''''''4''''''4''''''''''''''%''''''''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44%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52" name="Text Placeholder 19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7926420" y="4920787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32B2429D-90AE-4459-A943-A6307B64D182}" type="datetime'''''''''''''1''''''''''''''''''5'''''''''''''''''">
              <a:rPr lang="en-US" sz="1200">
                <a:latin typeface="Arial"/>
                <a:cs typeface="Arial"/>
                <a:sym typeface="Arial"/>
              </a:rPr>
              <a:pPr/>
              <a:t>15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dirty="0"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374FF085-101F-4924-A02B-D38B4D737CDC}" type="datetime'''''''''''''''''''''''''''''''''''''''''''''5''6''''''%'''">
              <a:rPr lang="en-US" sz="1200">
                <a:latin typeface="Arial"/>
                <a:cs typeface="Arial"/>
                <a:sym typeface="Arial"/>
              </a:rPr>
              <a:pPr/>
              <a:t>56%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65" name="Text Placeholder 70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546335" y="4494794"/>
            <a:ext cx="87039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F7030612-E5F4-4C95-8A76-350717FC4D2C}" type="datetime'''''''''''''''''''''Co''''''l''u''''''''m''''''bia'''''''''''">
              <a:rPr lang="en-US" sz="1200">
                <a:latin typeface="Arial"/>
                <a:cs typeface="Arial"/>
                <a:sym typeface="Arial"/>
              </a:rPr>
              <a:pPr/>
              <a:t>Columbia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49" name="Text Placeholder 16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7978255" y="4245354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CF9F4786-B6C1-46D3-AE4B-2F2EC9085385}" type="datetime'''''''''''''1''''''''8'''''''''''''''''''''''''">
              <a:rPr lang="en-US" sz="1200">
                <a:latin typeface="Arial"/>
                <a:cs typeface="Arial"/>
                <a:sym typeface="Arial"/>
              </a:rPr>
              <a:pPr/>
              <a:t>18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dirty="0"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9AD9E0CE-9867-4877-BCE3-3335B7A7E847}" type="datetime'''''''''''''''''''''6''''''''''2''''''%'''''''">
              <a:rPr lang="en-US" sz="1200">
                <a:latin typeface="Arial"/>
                <a:cs typeface="Arial"/>
                <a:sym typeface="Arial"/>
              </a:rPr>
              <a:pPr/>
              <a:t>62%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50" name="Text Placeholder 17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8615394" y="4245354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647C19D0-E50A-4EC0-9D67-E9412FD7B3BB}" type="datetime'''''''''1''''''''''1'''''''''''''''''">
              <a:rPr lang="en-US" sz="1200">
                <a:latin typeface="Arial"/>
                <a:cs typeface="Arial"/>
                <a:sym typeface="Arial"/>
              </a:rPr>
              <a:pPr/>
              <a:t>11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dirty="0"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707D1CF8-3F64-4DF6-972D-31FE01FB8F44}" type="datetime'''''''3''''''''''''''''''8''''''%'''''''''''''''''">
              <a:rPr lang="en-US" sz="1200">
                <a:latin typeface="Arial"/>
                <a:cs typeface="Arial"/>
                <a:sym typeface="Arial"/>
              </a:rPr>
              <a:pPr/>
              <a:t>38%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64" name="Text Placeholder 69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5546335" y="3974856"/>
            <a:ext cx="66953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B54FC6AF-E41D-4E46-89B6-A8B2A1497737}" type="datetime'''W''''''''''''''''''ar''''''r''''''''''''''''en'''''">
              <a:rPr lang="en-US" sz="1200">
                <a:latin typeface="Arial"/>
                <a:cs typeface="Arial"/>
                <a:sym typeface="Arial"/>
              </a:rPr>
              <a:pPr/>
              <a:t>Warren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47" name="Text Placeholder 14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7099223" y="3880911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7AB6C55-586B-4D2E-9FDF-2027DF4196D0}" type="datetime'''''''''''''''''''2''''''2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22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7100E6DA-5CE8-402C-BED9-80275132F280}" type="datetime'''''''''''7''''''''''''''1%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71%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48" name="Text Placeholder 15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8043048" y="3880911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D401908-9DDA-4D79-9D01-FFDBAB226E06}" type="datetime'''''''''''''''''''''''''''''''''''''''''''''9'''''''''''">
              <a:rPr lang="en-US" sz="1200">
                <a:latin typeface="Arial"/>
                <a:cs typeface="Arial"/>
                <a:sym typeface="Arial"/>
              </a:rPr>
              <a:pPr/>
              <a:t>9</a:t>
            </a:fld>
            <a:r>
              <a:rPr lang="en-US" sz="1200" dirty="0">
                <a:latin typeface="Arial"/>
                <a:cs typeface="Arial"/>
                <a:sym typeface="Arial"/>
              </a:rPr>
              <a:t/>
            </a:r>
            <a:br>
              <a:rPr lang="en-US" sz="1200" dirty="0">
                <a:latin typeface="Arial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DE5AC741-0362-41E3-A97C-11DC5C4D1D4A}" type="datetime'''''''''''''''''''''''''''''''2''''''''''''''''9''''''''%'''">
              <a:rPr lang="en-US" sz="1200">
                <a:latin typeface="Arial"/>
                <a:cs typeface="Arial"/>
                <a:sym typeface="Arial"/>
              </a:rPr>
              <a:pPr/>
              <a:t>29%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63" name="Text Placeholder 68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5546333" y="3454918"/>
            <a:ext cx="1194363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0264927C-2DF0-4F42-9E36-E7314991F537}" type="datetime'''''''Sc''he''''''''n''e''c''''''''t''''''''''''ad''''y'''''''">
              <a:rPr lang="en-US" sz="1200">
                <a:latin typeface="Arial"/>
                <a:cs typeface="Arial"/>
                <a:sym typeface="Arial"/>
              </a:rPr>
              <a:pPr/>
              <a:t>Schenectady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45" name="Text Placeholder 12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7358398" y="3360973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F9FF1CC-5F4E-4AAD-8202-B9B4580CD8BA}" type="datetime'''''''''''3''''''''''''''''''''''''''''''9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39</a:t>
            </a:fld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  <a:sym typeface="Arial"/>
              </a:rPr>
              <a:t/>
            </a:r>
            <a:br>
              <a:rPr lang="en-US" sz="1200" b="1" dirty="0">
                <a:solidFill>
                  <a:schemeClr val="bg1"/>
                </a:solidFill>
                <a:latin typeface="Arial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0069D2F8-EF19-4333-9DE6-FF214C22B47E}" type="datetime'''''5''''''''''''''''''''''''''3''%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53%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46" name="Text Placeholder 13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8472847" y="3360973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3D3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9FF0958-80A4-4049-B190-90B135CD8061}" type="datetime'3''''''''''''''''4'''''''''''''''''''''''''''''''''''''''''''">
              <a:rPr lang="en-US" sz="1200">
                <a:latin typeface="Arial"/>
                <a:cs typeface="Arial"/>
                <a:sym typeface="Arial"/>
              </a:rPr>
              <a:pPr algn="ctr"/>
              <a:t>34</a:t>
            </a:fld>
            <a:r>
              <a:rPr lang="en-US" sz="1200" dirty="0">
                <a:latin typeface="Arial"/>
                <a:cs typeface="Arial"/>
                <a:sym typeface="Arial"/>
              </a:rPr>
              <a:t/>
            </a:r>
            <a:br>
              <a:rPr lang="en-US" sz="1200" dirty="0">
                <a:latin typeface="Arial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FD03179E-CCBD-472D-81B6-2DD6BCF4AD3B}" type="datetime'''''''''''''''47''''''''''''%'''''''''''''''''">
              <a:rPr lang="en-US" sz="1200">
                <a:latin typeface="Arial"/>
                <a:cs typeface="Arial"/>
                <a:sym typeface="Arial"/>
              </a:rPr>
              <a:pPr algn="ctr"/>
              <a:t>47%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55" name="Text Placeholder 61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5546336" y="2934979"/>
            <a:ext cx="104317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A67BDB85-5B4E-4CC4-9CC4-8D3EB66D6E75}" type="datetime'R''ens''s''''''''''e''''''''''''''''la''''''''''e''''''''r'''">
              <a:rPr lang="en-US" sz="1200">
                <a:latin typeface="Arial"/>
                <a:cs typeface="Arial"/>
                <a:sym typeface="Arial"/>
              </a:rPr>
              <a:pPr/>
              <a:t>Rensselaer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43" name="Text Placeholder 10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7293603" y="2841034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F80BC90-4AF7-4FEB-A1BE-BFC35E26F2D4}" type="datetime'''''''''''''''''''''3''''''''''''''''''''''5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35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8622A8A3-3036-46DC-B9DB-F548759CBC18}" type="datetime'''''''''''''4''''''''''''''''''''''''''5%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45%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44" name="Text Placeholder 11"/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8466367" y="2841034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3D3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0DB2B33-5770-40FE-98A5-8772315187D7}" type="datetime'''''''''''''''''''''''''''''''''''''''''''''''''42'''''">
              <a:rPr lang="en-US" sz="1200">
                <a:latin typeface="Arial"/>
                <a:cs typeface="Arial"/>
                <a:sym typeface="Arial"/>
              </a:rPr>
              <a:pPr algn="ctr"/>
              <a:t>42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dirty="0"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B83A5C32-7633-453B-9B79-97DD1194B874}" type="datetime'''''''''''''''''''5''''''''''''5''''''''''''''%'''''''''">
              <a:rPr lang="en-US" sz="1200">
                <a:latin typeface="Arial"/>
                <a:cs typeface="Arial"/>
                <a:sym typeface="Arial"/>
              </a:rPr>
              <a:pPr algn="ctr"/>
              <a:t>55%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54" name="Text Placeholder 60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5546334" y="2415042"/>
            <a:ext cx="83799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4E57069-FD29-404F-BB37-4356A16B7F8C}" type="datetime'''''S''''''''a''''r''''''a''''tog''''''''''''''a'''''''">
              <a:rPr lang="en-US" sz="1200">
                <a:latin typeface="Arial"/>
                <a:cs typeface="Arial"/>
                <a:sym typeface="Arial"/>
              </a:rPr>
              <a:pPr/>
              <a:t>Saratoga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7675886" y="2321097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FE09378-5713-436E-B344-32DECC4B1667}" type="datetime'''''''''''''''6''''''''''''''''0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60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91848A86-98A4-4B6C-88CB-DCA0322A351E}" type="datetime'5''''4''''%''''''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54%</a:t>
            </a:fld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27" name="Text Placeholder 4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9366999" y="2321097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3D3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FEFD953-69E0-4D26-B0A3-2A34814D0D59}" type="datetime'''''''5''''1'''''''''''''''''''''''''''''''''''''''''''''">
              <a:rPr lang="en-US" sz="1200">
                <a:latin typeface="Arial"/>
                <a:cs typeface="Arial"/>
                <a:sym typeface="Arial"/>
              </a:rPr>
              <a:pPr algn="ctr"/>
              <a:t>51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 </a:t>
            </a:r>
            <a:br>
              <a:rPr lang="en-US" sz="1200" dirty="0">
                <a:latin typeface="Arial"/>
                <a:ea typeface="ＭＳ Ｐゴシック"/>
                <a:cs typeface="Arial"/>
                <a:sym typeface="Arial"/>
              </a:rPr>
            </a:br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(</a:t>
            </a:r>
            <a:fld id="{48798FDD-6434-4771-A5B4-C0C5C1E8833A}" type="datetime'''''''''4''''''''''''''''''''6''''''''''%'''''''''''''">
              <a:rPr lang="en-US" sz="1200">
                <a:latin typeface="Arial"/>
                <a:cs typeface="Arial"/>
                <a:sym typeface="Arial"/>
              </a:rPr>
              <a:pPr algn="ctr"/>
              <a:t>46%</a:t>
            </a:fld>
            <a:r>
              <a:rPr lang="en-US" sz="1200" dirty="0">
                <a:latin typeface="Arial"/>
                <a:ea typeface="ＭＳ Ｐゴシック"/>
                <a:cs typeface="Arial"/>
                <a:sym typeface="Arial"/>
              </a:rPr>
              <a:t>)</a:t>
            </a:r>
          </a:p>
        </p:txBody>
      </p:sp>
      <p:sp>
        <p:nvSpPr>
          <p:cNvPr id="153" name="Text Placeholder 59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5546336" y="1895103"/>
            <a:ext cx="630657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856EF1B-5EE9-4224-972A-FFEF464543CD}" type="datetime'''A''''''l''''''''''''''''b''a''''''''n''''''''''''''y'">
              <a:rPr lang="en-US" sz="1200">
                <a:latin typeface="Arial"/>
                <a:cs typeface="Arial"/>
                <a:sym typeface="Arial"/>
              </a:rPr>
              <a:pPr/>
              <a:t>Albany</a:t>
            </a:fld>
            <a:endParaRPr lang="en-US" sz="12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190" name="Text Placeholder 86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8608914" y="1801157"/>
            <a:ext cx="602581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A29BA64-88AA-4481-B3A5-0910ECD48C40}" type="datetime'''1''''''2''''''''''''''''''''''''''''''''''''''''''''1'''">
              <a:rPr lang="en-US" sz="1200" b="1">
                <a:solidFill>
                  <a:schemeClr val="bg1"/>
                </a:solidFill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pPr algn="ctr"/>
              <a:t>121</a:t>
            </a:fld>
            <a:endParaRPr lang="en-US" sz="1200" b="1" dirty="0">
              <a:solidFill>
                <a:schemeClr val="bg1"/>
              </a:solidFill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 panose="020B0600070205080204" pitchFamily="34" charset="-128"/>
                <a:cs typeface="Arial"/>
                <a:sym typeface="Arial"/>
              </a:rPr>
              <a:t>(81%)</a:t>
            </a:r>
          </a:p>
        </p:txBody>
      </p:sp>
      <p:sp>
        <p:nvSpPr>
          <p:cNvPr id="185" name="McK 4. Footnote"/>
          <p:cNvSpPr txBox="1">
            <a:spLocks noChangeArrowheads="1"/>
          </p:cNvSpPr>
          <p:nvPr/>
        </p:nvSpPr>
        <p:spPr bwMode="auto">
          <a:xfrm>
            <a:off x="228997" y="6356663"/>
            <a:ext cx="11729748" cy="15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marL="104775" indent="-104775" defTabSz="895350">
              <a:defRPr sz="1000" baseline="0">
                <a:latin typeface="+mn-lt"/>
              </a:defRPr>
            </a:lvl1pPr>
            <a:lvl2pPr marL="1031875" defTabSz="895350">
              <a:defRPr sz="2400"/>
            </a:lvl2pPr>
            <a:lvl3pPr marL="1217613" defTabSz="895350">
              <a:defRPr sz="2400"/>
            </a:lvl3pPr>
            <a:lvl4pPr marL="1404938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1 “Locally” defined as working in their home county of residence</a:t>
            </a:r>
          </a:p>
        </p:txBody>
      </p:sp>
      <p:sp>
        <p:nvSpPr>
          <p:cNvPr id="14" name="Rectangle 13"/>
          <p:cNvSpPr/>
          <p:nvPr>
            <p:custDataLst>
              <p:tags r:id="rId33"/>
            </p:custDataLst>
          </p:nvPr>
        </p:nvSpPr>
        <p:spPr bwMode="auto">
          <a:xfrm>
            <a:off x="10466330" y="1284459"/>
            <a:ext cx="187903" cy="140918"/>
          </a:xfrm>
          <a:prstGeom prst="rect">
            <a:avLst/>
          </a:prstGeom>
          <a:solidFill>
            <a:srgbClr val="808080"/>
          </a:solidFill>
          <a:ln w="95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34"/>
            </p:custDataLst>
          </p:nvPr>
        </p:nvSpPr>
        <p:spPr bwMode="auto">
          <a:xfrm>
            <a:off x="10466330" y="1530660"/>
            <a:ext cx="187903" cy="140918"/>
          </a:xfrm>
          <a:prstGeom prst="rect">
            <a:avLst/>
          </a:prstGeom>
          <a:solidFill>
            <a:srgbClr val="D3D3D3"/>
          </a:solidFill>
          <a:ln w="95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56" name="Text Placeholder 62"/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10792459" y="1529039"/>
            <a:ext cx="853116" cy="1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E507D9A4-5AC0-4B66-948F-26254DB09A85}" type="datetime'''''''''''No''n''-lo''''''''c''''''''''''''''a''''ll''''''y'''">
              <a:rPr lang="en-US" sz="1000">
                <a:latin typeface="Arial"/>
                <a:cs typeface="Arial"/>
                <a:sym typeface="Arial"/>
              </a:rPr>
              <a:pPr/>
              <a:t>Non-locally</a:t>
            </a:fld>
            <a:endParaRPr lang="en-US" sz="1000" dirty="0">
              <a:latin typeface="Arial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157" name="Text Placeholder 63"/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10792457" y="1282838"/>
            <a:ext cx="647936" cy="1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65409BA9-D500-44E6-81DF-E893814384E4}" type="datetime'''L''o''''ca''''''''''''''''''''''''l''''''''''''''ly'''''''''">
              <a:rPr lang="en-US" sz="1000">
                <a:latin typeface="Arial"/>
                <a:ea typeface="ＭＳ Ｐゴシック"/>
                <a:cs typeface="Arial"/>
                <a:sym typeface="Arial"/>
              </a:rPr>
              <a:pPr/>
              <a:t>Locally</a:t>
            </a:fld>
            <a:r>
              <a:rPr lang="en-US" sz="1000" baseline="30000" dirty="0">
                <a:latin typeface="Arial"/>
                <a:ea typeface="ＭＳ Ｐゴシック"/>
                <a:cs typeface="Arial"/>
                <a:sym typeface="Arial"/>
              </a:rPr>
              <a:t>1</a:t>
            </a:r>
            <a:r>
              <a:rPr lang="en-US" sz="1000" dirty="0">
                <a:latin typeface="Arial"/>
                <a:ea typeface="ＭＳ Ｐゴシック"/>
                <a:cs typeface="Arial"/>
                <a:sym typeface="Arial"/>
              </a:rPr>
              <a:t> </a:t>
            </a:r>
          </a:p>
        </p:txBody>
      </p:sp>
      <p:grpSp>
        <p:nvGrpSpPr>
          <p:cNvPr id="127" name="Group 126"/>
          <p:cNvGrpSpPr>
            <a:grpSpLocks/>
          </p:cNvGrpSpPr>
          <p:nvPr/>
        </p:nvGrpSpPr>
        <p:grpSpPr>
          <a:xfrm>
            <a:off x="5015027" y="4426765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28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29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0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1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2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3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4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5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36" name="Group 135"/>
          <p:cNvGrpSpPr>
            <a:grpSpLocks/>
          </p:cNvGrpSpPr>
          <p:nvPr/>
        </p:nvGrpSpPr>
        <p:grpSpPr>
          <a:xfrm>
            <a:off x="5015027" y="2330815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37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8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9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0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1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2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3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4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45" name="Group 144"/>
          <p:cNvGrpSpPr>
            <a:grpSpLocks/>
          </p:cNvGrpSpPr>
          <p:nvPr/>
        </p:nvGrpSpPr>
        <p:grpSpPr>
          <a:xfrm>
            <a:off x="5015027" y="2853992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46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7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48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0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1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2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8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9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60" name="Group 159"/>
          <p:cNvGrpSpPr>
            <a:grpSpLocks/>
          </p:cNvGrpSpPr>
          <p:nvPr/>
        </p:nvGrpSpPr>
        <p:grpSpPr>
          <a:xfrm>
            <a:off x="5015027" y="4951562"/>
            <a:ext cx="318917" cy="327413"/>
            <a:chOff x="282575" y="1667113"/>
            <a:chExt cx="267338" cy="361660"/>
          </a:xfrm>
        </p:grpSpPr>
        <p:sp>
          <p:nvSpPr>
            <p:cNvPr id="161" name="Freeform 54"/>
            <p:cNvSpPr>
              <a:spLocks/>
            </p:cNvSpPr>
            <p:nvPr/>
          </p:nvSpPr>
          <p:spPr bwMode="auto">
            <a:xfrm>
              <a:off x="320675" y="1942590"/>
              <a:ext cx="151507" cy="84644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62" name="Freeform 55"/>
            <p:cNvSpPr>
              <a:spLocks/>
            </p:cNvSpPr>
            <p:nvPr/>
          </p:nvSpPr>
          <p:spPr bwMode="auto">
            <a:xfrm>
              <a:off x="457200" y="1919506"/>
              <a:ext cx="92713" cy="109267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68" name="Freeform 56"/>
            <p:cNvSpPr>
              <a:spLocks/>
            </p:cNvSpPr>
            <p:nvPr/>
          </p:nvSpPr>
          <p:spPr bwMode="auto">
            <a:xfrm>
              <a:off x="449263" y="1831784"/>
              <a:ext cx="97236" cy="110806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331788" y="1854868"/>
              <a:ext cx="101758" cy="53864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0" name="Freeform 58"/>
            <p:cNvSpPr>
              <a:spLocks/>
            </p:cNvSpPr>
            <p:nvPr/>
          </p:nvSpPr>
          <p:spPr bwMode="auto">
            <a:xfrm>
              <a:off x="358775" y="1870258"/>
              <a:ext cx="101758" cy="98495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1" name="Freeform 62"/>
            <p:cNvSpPr>
              <a:spLocks/>
            </p:cNvSpPr>
            <p:nvPr/>
          </p:nvSpPr>
          <p:spPr bwMode="auto">
            <a:xfrm>
              <a:off x="319088" y="1762530"/>
              <a:ext cx="142462" cy="118501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2" name="Freeform 63"/>
            <p:cNvSpPr>
              <a:spLocks/>
            </p:cNvSpPr>
            <p:nvPr/>
          </p:nvSpPr>
          <p:spPr bwMode="auto">
            <a:xfrm>
              <a:off x="415925" y="1667113"/>
              <a:ext cx="115326" cy="176983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3" name="Freeform 64"/>
            <p:cNvSpPr>
              <a:spLocks/>
            </p:cNvSpPr>
            <p:nvPr/>
          </p:nvSpPr>
          <p:spPr bwMode="auto">
            <a:xfrm>
              <a:off x="282575" y="1670191"/>
              <a:ext cx="156029" cy="123118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74" name="Group 173"/>
          <p:cNvGrpSpPr>
            <a:grpSpLocks/>
          </p:cNvGrpSpPr>
          <p:nvPr/>
        </p:nvGrpSpPr>
        <p:grpSpPr>
          <a:xfrm>
            <a:off x="5015027" y="3903587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75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6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7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8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9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0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1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2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83" name="Group 182"/>
          <p:cNvGrpSpPr>
            <a:grpSpLocks/>
          </p:cNvGrpSpPr>
          <p:nvPr/>
        </p:nvGrpSpPr>
        <p:grpSpPr>
          <a:xfrm>
            <a:off x="5015027" y="1806018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84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6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7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8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9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2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3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4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195" name="Group 194"/>
          <p:cNvGrpSpPr>
            <a:grpSpLocks/>
          </p:cNvGrpSpPr>
          <p:nvPr/>
        </p:nvGrpSpPr>
        <p:grpSpPr>
          <a:xfrm>
            <a:off x="5015027" y="5476360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196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7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8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99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0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1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2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3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grpSp>
        <p:nvGrpSpPr>
          <p:cNvPr id="204" name="Group 203"/>
          <p:cNvGrpSpPr>
            <a:grpSpLocks/>
          </p:cNvGrpSpPr>
          <p:nvPr/>
        </p:nvGrpSpPr>
        <p:grpSpPr>
          <a:xfrm>
            <a:off x="5015027" y="3378789"/>
            <a:ext cx="318917" cy="327413"/>
            <a:chOff x="5133975" y="2000250"/>
            <a:chExt cx="1123950" cy="2238375"/>
          </a:xfrm>
          <a:solidFill>
            <a:schemeClr val="accent1"/>
          </a:solidFill>
        </p:grpSpPr>
        <p:sp>
          <p:nvSpPr>
            <p:cNvPr id="205" name="Freeform 54"/>
            <p:cNvSpPr>
              <a:spLocks/>
            </p:cNvSpPr>
            <p:nvPr/>
          </p:nvSpPr>
          <p:spPr bwMode="auto">
            <a:xfrm>
              <a:off x="5295900" y="3705225"/>
              <a:ext cx="638175" cy="523875"/>
            </a:xfrm>
            <a:custGeom>
              <a:avLst/>
              <a:gdLst>
                <a:gd name="T0" fmla="*/ 348 w 402"/>
                <a:gd name="T1" fmla="*/ 264 h 330"/>
                <a:gd name="T2" fmla="*/ 336 w 402"/>
                <a:gd name="T3" fmla="*/ 258 h 330"/>
                <a:gd name="T4" fmla="*/ 324 w 402"/>
                <a:gd name="T5" fmla="*/ 252 h 330"/>
                <a:gd name="T6" fmla="*/ 312 w 402"/>
                <a:gd name="T7" fmla="*/ 246 h 330"/>
                <a:gd name="T8" fmla="*/ 306 w 402"/>
                <a:gd name="T9" fmla="*/ 252 h 330"/>
                <a:gd name="T10" fmla="*/ 282 w 402"/>
                <a:gd name="T11" fmla="*/ 252 h 330"/>
                <a:gd name="T12" fmla="*/ 276 w 402"/>
                <a:gd name="T13" fmla="*/ 312 h 330"/>
                <a:gd name="T14" fmla="*/ 228 w 402"/>
                <a:gd name="T15" fmla="*/ 318 h 330"/>
                <a:gd name="T16" fmla="*/ 186 w 402"/>
                <a:gd name="T17" fmla="*/ 324 h 330"/>
                <a:gd name="T18" fmla="*/ 156 w 402"/>
                <a:gd name="T19" fmla="*/ 330 h 330"/>
                <a:gd name="T20" fmla="*/ 126 w 402"/>
                <a:gd name="T21" fmla="*/ 324 h 330"/>
                <a:gd name="T22" fmla="*/ 102 w 402"/>
                <a:gd name="T23" fmla="*/ 318 h 330"/>
                <a:gd name="T24" fmla="*/ 60 w 402"/>
                <a:gd name="T25" fmla="*/ 306 h 330"/>
                <a:gd name="T26" fmla="*/ 42 w 402"/>
                <a:gd name="T27" fmla="*/ 306 h 330"/>
                <a:gd name="T28" fmla="*/ 18 w 402"/>
                <a:gd name="T29" fmla="*/ 294 h 330"/>
                <a:gd name="T30" fmla="*/ 6 w 402"/>
                <a:gd name="T31" fmla="*/ 270 h 330"/>
                <a:gd name="T32" fmla="*/ 12 w 402"/>
                <a:gd name="T33" fmla="*/ 252 h 330"/>
                <a:gd name="T34" fmla="*/ 18 w 402"/>
                <a:gd name="T35" fmla="*/ 228 h 330"/>
                <a:gd name="T36" fmla="*/ 30 w 402"/>
                <a:gd name="T37" fmla="*/ 186 h 330"/>
                <a:gd name="T38" fmla="*/ 36 w 402"/>
                <a:gd name="T39" fmla="*/ 168 h 330"/>
                <a:gd name="T40" fmla="*/ 30 w 402"/>
                <a:gd name="T41" fmla="*/ 162 h 330"/>
                <a:gd name="T42" fmla="*/ 60 w 402"/>
                <a:gd name="T43" fmla="*/ 144 h 330"/>
                <a:gd name="T44" fmla="*/ 72 w 402"/>
                <a:gd name="T45" fmla="*/ 150 h 330"/>
                <a:gd name="T46" fmla="*/ 90 w 402"/>
                <a:gd name="T47" fmla="*/ 150 h 330"/>
                <a:gd name="T48" fmla="*/ 102 w 402"/>
                <a:gd name="T49" fmla="*/ 144 h 330"/>
                <a:gd name="T50" fmla="*/ 114 w 402"/>
                <a:gd name="T51" fmla="*/ 138 h 330"/>
                <a:gd name="T52" fmla="*/ 120 w 402"/>
                <a:gd name="T53" fmla="*/ 120 h 330"/>
                <a:gd name="T54" fmla="*/ 126 w 402"/>
                <a:gd name="T55" fmla="*/ 114 h 330"/>
                <a:gd name="T56" fmla="*/ 120 w 402"/>
                <a:gd name="T57" fmla="*/ 96 h 330"/>
                <a:gd name="T58" fmla="*/ 138 w 402"/>
                <a:gd name="T59" fmla="*/ 96 h 330"/>
                <a:gd name="T60" fmla="*/ 156 w 402"/>
                <a:gd name="T61" fmla="*/ 84 h 330"/>
                <a:gd name="T62" fmla="*/ 174 w 402"/>
                <a:gd name="T63" fmla="*/ 78 h 330"/>
                <a:gd name="T64" fmla="*/ 192 w 402"/>
                <a:gd name="T65" fmla="*/ 72 h 330"/>
                <a:gd name="T66" fmla="*/ 210 w 402"/>
                <a:gd name="T67" fmla="*/ 66 h 330"/>
                <a:gd name="T68" fmla="*/ 228 w 402"/>
                <a:gd name="T69" fmla="*/ 60 h 330"/>
                <a:gd name="T70" fmla="*/ 246 w 402"/>
                <a:gd name="T71" fmla="*/ 48 h 330"/>
                <a:gd name="T72" fmla="*/ 264 w 402"/>
                <a:gd name="T73" fmla="*/ 42 h 330"/>
                <a:gd name="T74" fmla="*/ 276 w 402"/>
                <a:gd name="T75" fmla="*/ 36 h 330"/>
                <a:gd name="T76" fmla="*/ 288 w 402"/>
                <a:gd name="T77" fmla="*/ 30 h 330"/>
                <a:gd name="T78" fmla="*/ 300 w 402"/>
                <a:gd name="T79" fmla="*/ 24 h 330"/>
                <a:gd name="T80" fmla="*/ 318 w 402"/>
                <a:gd name="T81" fmla="*/ 18 h 330"/>
                <a:gd name="T82" fmla="*/ 336 w 402"/>
                <a:gd name="T83" fmla="*/ 12 h 330"/>
                <a:gd name="T84" fmla="*/ 348 w 402"/>
                <a:gd name="T85" fmla="*/ 6 h 330"/>
                <a:gd name="T86" fmla="*/ 360 w 402"/>
                <a:gd name="T87" fmla="*/ 0 h 330"/>
                <a:gd name="T88" fmla="*/ 378 w 402"/>
                <a:gd name="T89" fmla="*/ 0 h 330"/>
                <a:gd name="T90" fmla="*/ 378 w 402"/>
                <a:gd name="T91" fmla="*/ 6 h 330"/>
                <a:gd name="T92" fmla="*/ 378 w 402"/>
                <a:gd name="T93" fmla="*/ 24 h 330"/>
                <a:gd name="T94" fmla="*/ 378 w 402"/>
                <a:gd name="T95" fmla="*/ 42 h 330"/>
                <a:gd name="T96" fmla="*/ 378 w 402"/>
                <a:gd name="T97" fmla="*/ 60 h 330"/>
                <a:gd name="T98" fmla="*/ 384 w 402"/>
                <a:gd name="T99" fmla="*/ 78 h 330"/>
                <a:gd name="T100" fmla="*/ 390 w 402"/>
                <a:gd name="T101" fmla="*/ 90 h 330"/>
                <a:gd name="T102" fmla="*/ 396 w 402"/>
                <a:gd name="T103" fmla="*/ 102 h 330"/>
                <a:gd name="T104" fmla="*/ 402 w 402"/>
                <a:gd name="T105" fmla="*/ 114 h 330"/>
                <a:gd name="T106" fmla="*/ 402 w 402"/>
                <a:gd name="T107" fmla="*/ 132 h 330"/>
                <a:gd name="T108" fmla="*/ 402 w 402"/>
                <a:gd name="T109" fmla="*/ 150 h 330"/>
                <a:gd name="T110" fmla="*/ 390 w 402"/>
                <a:gd name="T111" fmla="*/ 162 h 330"/>
                <a:gd name="T112" fmla="*/ 384 w 402"/>
                <a:gd name="T113" fmla="*/ 174 h 330"/>
                <a:gd name="T114" fmla="*/ 378 w 402"/>
                <a:gd name="T115" fmla="*/ 192 h 330"/>
                <a:gd name="T116" fmla="*/ 384 w 402"/>
                <a:gd name="T117" fmla="*/ 204 h 330"/>
                <a:gd name="T118" fmla="*/ 378 w 402"/>
                <a:gd name="T119" fmla="*/ 216 h 330"/>
                <a:gd name="T120" fmla="*/ 372 w 402"/>
                <a:gd name="T121" fmla="*/ 234 h 330"/>
                <a:gd name="T122" fmla="*/ 366 w 402"/>
                <a:gd name="T123" fmla="*/ 246 h 330"/>
                <a:gd name="T124" fmla="*/ 366 w 402"/>
                <a:gd name="T125" fmla="*/ 26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2" h="330">
                  <a:moveTo>
                    <a:pt x="360" y="270"/>
                  </a:moveTo>
                  <a:lnTo>
                    <a:pt x="354" y="270"/>
                  </a:lnTo>
                  <a:lnTo>
                    <a:pt x="348" y="264"/>
                  </a:lnTo>
                  <a:lnTo>
                    <a:pt x="342" y="264"/>
                  </a:lnTo>
                  <a:lnTo>
                    <a:pt x="336" y="264"/>
                  </a:lnTo>
                  <a:lnTo>
                    <a:pt x="336" y="258"/>
                  </a:lnTo>
                  <a:lnTo>
                    <a:pt x="330" y="258"/>
                  </a:lnTo>
                  <a:lnTo>
                    <a:pt x="324" y="258"/>
                  </a:lnTo>
                  <a:lnTo>
                    <a:pt x="324" y="252"/>
                  </a:lnTo>
                  <a:lnTo>
                    <a:pt x="318" y="252"/>
                  </a:lnTo>
                  <a:lnTo>
                    <a:pt x="312" y="252"/>
                  </a:lnTo>
                  <a:lnTo>
                    <a:pt x="312" y="246"/>
                  </a:lnTo>
                  <a:lnTo>
                    <a:pt x="306" y="246"/>
                  </a:lnTo>
                  <a:lnTo>
                    <a:pt x="300" y="246"/>
                  </a:lnTo>
                  <a:lnTo>
                    <a:pt x="306" y="252"/>
                  </a:lnTo>
                  <a:lnTo>
                    <a:pt x="300" y="258"/>
                  </a:lnTo>
                  <a:lnTo>
                    <a:pt x="294" y="258"/>
                  </a:lnTo>
                  <a:lnTo>
                    <a:pt x="282" y="252"/>
                  </a:lnTo>
                  <a:lnTo>
                    <a:pt x="276" y="294"/>
                  </a:lnTo>
                  <a:lnTo>
                    <a:pt x="276" y="300"/>
                  </a:lnTo>
                  <a:lnTo>
                    <a:pt x="276" y="312"/>
                  </a:lnTo>
                  <a:lnTo>
                    <a:pt x="270" y="318"/>
                  </a:lnTo>
                  <a:lnTo>
                    <a:pt x="246" y="318"/>
                  </a:lnTo>
                  <a:lnTo>
                    <a:pt x="228" y="318"/>
                  </a:lnTo>
                  <a:lnTo>
                    <a:pt x="222" y="324"/>
                  </a:lnTo>
                  <a:lnTo>
                    <a:pt x="192" y="324"/>
                  </a:lnTo>
                  <a:lnTo>
                    <a:pt x="186" y="324"/>
                  </a:lnTo>
                  <a:lnTo>
                    <a:pt x="180" y="324"/>
                  </a:lnTo>
                  <a:lnTo>
                    <a:pt x="162" y="330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2" y="330"/>
                  </a:lnTo>
                  <a:lnTo>
                    <a:pt x="126" y="324"/>
                  </a:lnTo>
                  <a:lnTo>
                    <a:pt x="120" y="324"/>
                  </a:lnTo>
                  <a:lnTo>
                    <a:pt x="108" y="318"/>
                  </a:lnTo>
                  <a:lnTo>
                    <a:pt x="102" y="318"/>
                  </a:lnTo>
                  <a:lnTo>
                    <a:pt x="78" y="312"/>
                  </a:lnTo>
                  <a:lnTo>
                    <a:pt x="66" y="312"/>
                  </a:lnTo>
                  <a:lnTo>
                    <a:pt x="60" y="306"/>
                  </a:lnTo>
                  <a:lnTo>
                    <a:pt x="54" y="306"/>
                  </a:lnTo>
                  <a:lnTo>
                    <a:pt x="48" y="306"/>
                  </a:lnTo>
                  <a:lnTo>
                    <a:pt x="42" y="306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294"/>
                  </a:lnTo>
                  <a:lnTo>
                    <a:pt x="6" y="294"/>
                  </a:lnTo>
                  <a:lnTo>
                    <a:pt x="0" y="29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12" y="258"/>
                  </a:lnTo>
                  <a:lnTo>
                    <a:pt x="12" y="252"/>
                  </a:lnTo>
                  <a:lnTo>
                    <a:pt x="12" y="246"/>
                  </a:lnTo>
                  <a:lnTo>
                    <a:pt x="18" y="234"/>
                  </a:lnTo>
                  <a:lnTo>
                    <a:pt x="18" y="228"/>
                  </a:lnTo>
                  <a:lnTo>
                    <a:pt x="18" y="222"/>
                  </a:lnTo>
                  <a:lnTo>
                    <a:pt x="24" y="21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72" y="144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0"/>
                  </a:lnTo>
                  <a:lnTo>
                    <a:pt x="90" y="144"/>
                  </a:lnTo>
                  <a:lnTo>
                    <a:pt x="96" y="144"/>
                  </a:lnTo>
                  <a:lnTo>
                    <a:pt x="102" y="144"/>
                  </a:lnTo>
                  <a:lnTo>
                    <a:pt x="102" y="138"/>
                  </a:lnTo>
                  <a:lnTo>
                    <a:pt x="108" y="138"/>
                  </a:lnTo>
                  <a:lnTo>
                    <a:pt x="114" y="138"/>
                  </a:lnTo>
                  <a:lnTo>
                    <a:pt x="120" y="132"/>
                  </a:lnTo>
                  <a:lnTo>
                    <a:pt x="120" y="126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26" y="114"/>
                  </a:lnTo>
                  <a:lnTo>
                    <a:pt x="126" y="108"/>
                  </a:lnTo>
                  <a:lnTo>
                    <a:pt x="120" y="102"/>
                  </a:lnTo>
                  <a:lnTo>
                    <a:pt x="120" y="96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96"/>
                  </a:lnTo>
                  <a:lnTo>
                    <a:pt x="138" y="90"/>
                  </a:lnTo>
                  <a:lnTo>
                    <a:pt x="150" y="90"/>
                  </a:lnTo>
                  <a:lnTo>
                    <a:pt x="156" y="84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80" y="78"/>
                  </a:lnTo>
                  <a:lnTo>
                    <a:pt x="186" y="72"/>
                  </a:lnTo>
                  <a:lnTo>
                    <a:pt x="192" y="72"/>
                  </a:lnTo>
                  <a:lnTo>
                    <a:pt x="198" y="66"/>
                  </a:lnTo>
                  <a:lnTo>
                    <a:pt x="204" y="66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34" y="54"/>
                  </a:lnTo>
                  <a:lnTo>
                    <a:pt x="240" y="54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36"/>
                  </a:lnTo>
                  <a:lnTo>
                    <a:pt x="288" y="30"/>
                  </a:lnTo>
                  <a:lnTo>
                    <a:pt x="294" y="30"/>
                  </a:lnTo>
                  <a:lnTo>
                    <a:pt x="300" y="30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18"/>
                  </a:lnTo>
                  <a:lnTo>
                    <a:pt x="324" y="18"/>
                  </a:lnTo>
                  <a:lnTo>
                    <a:pt x="330" y="12"/>
                  </a:lnTo>
                  <a:lnTo>
                    <a:pt x="336" y="12"/>
                  </a:lnTo>
                  <a:lnTo>
                    <a:pt x="342" y="12"/>
                  </a:lnTo>
                  <a:lnTo>
                    <a:pt x="342" y="6"/>
                  </a:lnTo>
                  <a:lnTo>
                    <a:pt x="348" y="6"/>
                  </a:lnTo>
                  <a:lnTo>
                    <a:pt x="354" y="6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72" y="0"/>
                  </a:lnTo>
                  <a:lnTo>
                    <a:pt x="372" y="6"/>
                  </a:lnTo>
                  <a:lnTo>
                    <a:pt x="378" y="6"/>
                  </a:lnTo>
                  <a:lnTo>
                    <a:pt x="378" y="12"/>
                  </a:lnTo>
                  <a:lnTo>
                    <a:pt x="378" y="18"/>
                  </a:lnTo>
                  <a:lnTo>
                    <a:pt x="378" y="24"/>
                  </a:lnTo>
                  <a:lnTo>
                    <a:pt x="378" y="30"/>
                  </a:lnTo>
                  <a:lnTo>
                    <a:pt x="378" y="36"/>
                  </a:lnTo>
                  <a:lnTo>
                    <a:pt x="378" y="42"/>
                  </a:lnTo>
                  <a:lnTo>
                    <a:pt x="378" y="48"/>
                  </a:lnTo>
                  <a:lnTo>
                    <a:pt x="378" y="54"/>
                  </a:lnTo>
                  <a:lnTo>
                    <a:pt x="378" y="60"/>
                  </a:lnTo>
                  <a:lnTo>
                    <a:pt x="378" y="66"/>
                  </a:lnTo>
                  <a:lnTo>
                    <a:pt x="384" y="72"/>
                  </a:lnTo>
                  <a:lnTo>
                    <a:pt x="384" y="78"/>
                  </a:lnTo>
                  <a:lnTo>
                    <a:pt x="384" y="84"/>
                  </a:lnTo>
                  <a:lnTo>
                    <a:pt x="390" y="84"/>
                  </a:lnTo>
                  <a:lnTo>
                    <a:pt x="390" y="90"/>
                  </a:lnTo>
                  <a:lnTo>
                    <a:pt x="390" y="96"/>
                  </a:lnTo>
                  <a:lnTo>
                    <a:pt x="396" y="96"/>
                  </a:lnTo>
                  <a:lnTo>
                    <a:pt x="396" y="102"/>
                  </a:lnTo>
                  <a:lnTo>
                    <a:pt x="396" y="108"/>
                  </a:lnTo>
                  <a:lnTo>
                    <a:pt x="396" y="114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402" y="132"/>
                  </a:lnTo>
                  <a:lnTo>
                    <a:pt x="402" y="138"/>
                  </a:lnTo>
                  <a:lnTo>
                    <a:pt x="402" y="144"/>
                  </a:lnTo>
                  <a:lnTo>
                    <a:pt x="402" y="150"/>
                  </a:lnTo>
                  <a:lnTo>
                    <a:pt x="402" y="156"/>
                  </a:lnTo>
                  <a:lnTo>
                    <a:pt x="396" y="162"/>
                  </a:lnTo>
                  <a:lnTo>
                    <a:pt x="390" y="162"/>
                  </a:lnTo>
                  <a:lnTo>
                    <a:pt x="390" y="168"/>
                  </a:lnTo>
                  <a:lnTo>
                    <a:pt x="384" y="168"/>
                  </a:lnTo>
                  <a:lnTo>
                    <a:pt x="384" y="174"/>
                  </a:lnTo>
                  <a:lnTo>
                    <a:pt x="378" y="180"/>
                  </a:lnTo>
                  <a:lnTo>
                    <a:pt x="378" y="186"/>
                  </a:lnTo>
                  <a:lnTo>
                    <a:pt x="378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78" y="216"/>
                  </a:lnTo>
                  <a:lnTo>
                    <a:pt x="378" y="222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66" y="234"/>
                  </a:lnTo>
                  <a:lnTo>
                    <a:pt x="366" y="240"/>
                  </a:lnTo>
                  <a:lnTo>
                    <a:pt x="366" y="246"/>
                  </a:lnTo>
                  <a:lnTo>
                    <a:pt x="366" y="252"/>
                  </a:lnTo>
                  <a:lnTo>
                    <a:pt x="366" y="258"/>
                  </a:lnTo>
                  <a:lnTo>
                    <a:pt x="366" y="264"/>
                  </a:lnTo>
                  <a:lnTo>
                    <a:pt x="360" y="264"/>
                  </a:lnTo>
                  <a:lnTo>
                    <a:pt x="360" y="27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6" name="Freeform 55"/>
            <p:cNvSpPr>
              <a:spLocks/>
            </p:cNvSpPr>
            <p:nvPr/>
          </p:nvSpPr>
          <p:spPr bwMode="auto">
            <a:xfrm>
              <a:off x="5867400" y="3562350"/>
              <a:ext cx="390525" cy="676275"/>
            </a:xfrm>
            <a:custGeom>
              <a:avLst/>
              <a:gdLst>
                <a:gd name="T0" fmla="*/ 234 w 246"/>
                <a:gd name="T1" fmla="*/ 390 h 426"/>
                <a:gd name="T2" fmla="*/ 246 w 246"/>
                <a:gd name="T3" fmla="*/ 426 h 426"/>
                <a:gd name="T4" fmla="*/ 216 w 246"/>
                <a:gd name="T5" fmla="*/ 426 h 426"/>
                <a:gd name="T6" fmla="*/ 174 w 246"/>
                <a:gd name="T7" fmla="*/ 426 h 426"/>
                <a:gd name="T8" fmla="*/ 150 w 246"/>
                <a:gd name="T9" fmla="*/ 426 h 426"/>
                <a:gd name="T10" fmla="*/ 126 w 246"/>
                <a:gd name="T11" fmla="*/ 426 h 426"/>
                <a:gd name="T12" fmla="*/ 108 w 246"/>
                <a:gd name="T13" fmla="*/ 420 h 426"/>
                <a:gd name="T14" fmla="*/ 72 w 246"/>
                <a:gd name="T15" fmla="*/ 414 h 426"/>
                <a:gd name="T16" fmla="*/ 48 w 246"/>
                <a:gd name="T17" fmla="*/ 402 h 426"/>
                <a:gd name="T18" fmla="*/ 18 w 246"/>
                <a:gd name="T19" fmla="*/ 396 h 426"/>
                <a:gd name="T20" fmla="*/ 0 w 246"/>
                <a:gd name="T21" fmla="*/ 402 h 426"/>
                <a:gd name="T22" fmla="*/ 0 w 246"/>
                <a:gd name="T23" fmla="*/ 378 h 426"/>
                <a:gd name="T24" fmla="*/ 0 w 246"/>
                <a:gd name="T25" fmla="*/ 354 h 426"/>
                <a:gd name="T26" fmla="*/ 6 w 246"/>
                <a:gd name="T27" fmla="*/ 336 h 426"/>
                <a:gd name="T28" fmla="*/ 12 w 246"/>
                <a:gd name="T29" fmla="*/ 318 h 426"/>
                <a:gd name="T30" fmla="*/ 24 w 246"/>
                <a:gd name="T31" fmla="*/ 300 h 426"/>
                <a:gd name="T32" fmla="*/ 18 w 246"/>
                <a:gd name="T33" fmla="*/ 282 h 426"/>
                <a:gd name="T34" fmla="*/ 24 w 246"/>
                <a:gd name="T35" fmla="*/ 258 h 426"/>
                <a:gd name="T36" fmla="*/ 42 w 246"/>
                <a:gd name="T37" fmla="*/ 246 h 426"/>
                <a:gd name="T38" fmla="*/ 42 w 246"/>
                <a:gd name="T39" fmla="*/ 222 h 426"/>
                <a:gd name="T40" fmla="*/ 36 w 246"/>
                <a:gd name="T41" fmla="*/ 204 h 426"/>
                <a:gd name="T42" fmla="*/ 30 w 246"/>
                <a:gd name="T43" fmla="*/ 186 h 426"/>
                <a:gd name="T44" fmla="*/ 24 w 246"/>
                <a:gd name="T45" fmla="*/ 168 h 426"/>
                <a:gd name="T46" fmla="*/ 18 w 246"/>
                <a:gd name="T47" fmla="*/ 144 h 426"/>
                <a:gd name="T48" fmla="*/ 18 w 246"/>
                <a:gd name="T49" fmla="*/ 120 h 426"/>
                <a:gd name="T50" fmla="*/ 18 w 246"/>
                <a:gd name="T51" fmla="*/ 96 h 426"/>
                <a:gd name="T52" fmla="*/ 12 w 246"/>
                <a:gd name="T53" fmla="*/ 90 h 426"/>
                <a:gd name="T54" fmla="*/ 30 w 246"/>
                <a:gd name="T55" fmla="*/ 84 h 426"/>
                <a:gd name="T56" fmla="*/ 48 w 246"/>
                <a:gd name="T57" fmla="*/ 72 h 426"/>
                <a:gd name="T58" fmla="*/ 84 w 246"/>
                <a:gd name="T59" fmla="*/ 60 h 426"/>
                <a:gd name="T60" fmla="*/ 108 w 246"/>
                <a:gd name="T61" fmla="*/ 48 h 426"/>
                <a:gd name="T62" fmla="*/ 126 w 246"/>
                <a:gd name="T63" fmla="*/ 42 h 426"/>
                <a:gd name="T64" fmla="*/ 150 w 246"/>
                <a:gd name="T65" fmla="*/ 36 h 426"/>
                <a:gd name="T66" fmla="*/ 162 w 246"/>
                <a:gd name="T67" fmla="*/ 24 h 426"/>
                <a:gd name="T68" fmla="*/ 180 w 246"/>
                <a:gd name="T69" fmla="*/ 18 h 426"/>
                <a:gd name="T70" fmla="*/ 198 w 246"/>
                <a:gd name="T71" fmla="*/ 12 h 426"/>
                <a:gd name="T72" fmla="*/ 228 w 246"/>
                <a:gd name="T73" fmla="*/ 0 h 426"/>
                <a:gd name="T74" fmla="*/ 240 w 246"/>
                <a:gd name="T75" fmla="*/ 18 h 426"/>
                <a:gd name="T76" fmla="*/ 240 w 246"/>
                <a:gd name="T77" fmla="*/ 54 h 426"/>
                <a:gd name="T78" fmla="*/ 240 w 246"/>
                <a:gd name="T79" fmla="*/ 78 h 426"/>
                <a:gd name="T80" fmla="*/ 240 w 246"/>
                <a:gd name="T81" fmla="*/ 102 h 426"/>
                <a:gd name="T82" fmla="*/ 234 w 246"/>
                <a:gd name="T83" fmla="*/ 132 h 426"/>
                <a:gd name="T84" fmla="*/ 234 w 246"/>
                <a:gd name="T85" fmla="*/ 174 h 426"/>
                <a:gd name="T86" fmla="*/ 234 w 246"/>
                <a:gd name="T87" fmla="*/ 210 h 426"/>
                <a:gd name="T88" fmla="*/ 234 w 246"/>
                <a:gd name="T89" fmla="*/ 234 h 426"/>
                <a:gd name="T90" fmla="*/ 234 w 246"/>
                <a:gd name="T91" fmla="*/ 264 h 426"/>
                <a:gd name="T92" fmla="*/ 234 w 246"/>
                <a:gd name="T93" fmla="*/ 288 h 426"/>
                <a:gd name="T94" fmla="*/ 234 w 246"/>
                <a:gd name="T95" fmla="*/ 312 h 426"/>
                <a:gd name="T96" fmla="*/ 246 w 246"/>
                <a:gd name="T97" fmla="*/ 36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6" h="426">
                  <a:moveTo>
                    <a:pt x="246" y="366"/>
                  </a:moveTo>
                  <a:lnTo>
                    <a:pt x="240" y="366"/>
                  </a:lnTo>
                  <a:lnTo>
                    <a:pt x="234" y="372"/>
                  </a:lnTo>
                  <a:lnTo>
                    <a:pt x="234" y="390"/>
                  </a:lnTo>
                  <a:lnTo>
                    <a:pt x="240" y="396"/>
                  </a:lnTo>
                  <a:lnTo>
                    <a:pt x="240" y="402"/>
                  </a:lnTo>
                  <a:lnTo>
                    <a:pt x="240" y="408"/>
                  </a:lnTo>
                  <a:lnTo>
                    <a:pt x="246" y="426"/>
                  </a:lnTo>
                  <a:lnTo>
                    <a:pt x="240" y="426"/>
                  </a:lnTo>
                  <a:lnTo>
                    <a:pt x="234" y="426"/>
                  </a:lnTo>
                  <a:lnTo>
                    <a:pt x="228" y="426"/>
                  </a:lnTo>
                  <a:lnTo>
                    <a:pt x="216" y="426"/>
                  </a:lnTo>
                  <a:lnTo>
                    <a:pt x="210" y="426"/>
                  </a:lnTo>
                  <a:lnTo>
                    <a:pt x="198" y="426"/>
                  </a:lnTo>
                  <a:lnTo>
                    <a:pt x="186" y="426"/>
                  </a:lnTo>
                  <a:lnTo>
                    <a:pt x="174" y="426"/>
                  </a:lnTo>
                  <a:lnTo>
                    <a:pt x="168" y="426"/>
                  </a:lnTo>
                  <a:lnTo>
                    <a:pt x="162" y="426"/>
                  </a:lnTo>
                  <a:lnTo>
                    <a:pt x="156" y="426"/>
                  </a:lnTo>
                  <a:lnTo>
                    <a:pt x="150" y="426"/>
                  </a:lnTo>
                  <a:lnTo>
                    <a:pt x="144" y="426"/>
                  </a:lnTo>
                  <a:lnTo>
                    <a:pt x="138" y="426"/>
                  </a:lnTo>
                  <a:lnTo>
                    <a:pt x="132" y="426"/>
                  </a:lnTo>
                  <a:lnTo>
                    <a:pt x="126" y="426"/>
                  </a:lnTo>
                  <a:lnTo>
                    <a:pt x="120" y="426"/>
                  </a:lnTo>
                  <a:lnTo>
                    <a:pt x="120" y="420"/>
                  </a:lnTo>
                  <a:lnTo>
                    <a:pt x="114" y="420"/>
                  </a:lnTo>
                  <a:lnTo>
                    <a:pt x="108" y="420"/>
                  </a:lnTo>
                  <a:lnTo>
                    <a:pt x="90" y="414"/>
                  </a:lnTo>
                  <a:lnTo>
                    <a:pt x="84" y="414"/>
                  </a:lnTo>
                  <a:lnTo>
                    <a:pt x="78" y="414"/>
                  </a:lnTo>
                  <a:lnTo>
                    <a:pt x="72" y="414"/>
                  </a:lnTo>
                  <a:lnTo>
                    <a:pt x="72" y="408"/>
                  </a:lnTo>
                  <a:lnTo>
                    <a:pt x="66" y="408"/>
                  </a:lnTo>
                  <a:lnTo>
                    <a:pt x="54" y="408"/>
                  </a:lnTo>
                  <a:lnTo>
                    <a:pt x="48" y="402"/>
                  </a:lnTo>
                  <a:lnTo>
                    <a:pt x="42" y="402"/>
                  </a:lnTo>
                  <a:lnTo>
                    <a:pt x="36" y="402"/>
                  </a:lnTo>
                  <a:lnTo>
                    <a:pt x="30" y="402"/>
                  </a:lnTo>
                  <a:lnTo>
                    <a:pt x="18" y="396"/>
                  </a:lnTo>
                  <a:lnTo>
                    <a:pt x="12" y="396"/>
                  </a:lnTo>
                  <a:lnTo>
                    <a:pt x="6" y="396"/>
                  </a:lnTo>
                  <a:lnTo>
                    <a:pt x="6" y="402"/>
                  </a:lnTo>
                  <a:lnTo>
                    <a:pt x="0" y="402"/>
                  </a:lnTo>
                  <a:lnTo>
                    <a:pt x="0" y="396"/>
                  </a:lnTo>
                  <a:lnTo>
                    <a:pt x="0" y="390"/>
                  </a:lnTo>
                  <a:lnTo>
                    <a:pt x="0" y="384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54"/>
                  </a:lnTo>
                  <a:lnTo>
                    <a:pt x="6" y="354"/>
                  </a:lnTo>
                  <a:lnTo>
                    <a:pt x="6" y="348"/>
                  </a:lnTo>
                  <a:lnTo>
                    <a:pt x="6" y="342"/>
                  </a:lnTo>
                  <a:lnTo>
                    <a:pt x="6" y="336"/>
                  </a:lnTo>
                  <a:lnTo>
                    <a:pt x="6" y="330"/>
                  </a:lnTo>
                  <a:lnTo>
                    <a:pt x="6" y="324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24" y="306"/>
                  </a:lnTo>
                  <a:lnTo>
                    <a:pt x="24" y="300"/>
                  </a:lnTo>
                  <a:lnTo>
                    <a:pt x="24" y="294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0" y="252"/>
                  </a:lnTo>
                  <a:lnTo>
                    <a:pt x="36" y="252"/>
                  </a:lnTo>
                  <a:lnTo>
                    <a:pt x="42" y="246"/>
                  </a:lnTo>
                  <a:lnTo>
                    <a:pt x="42" y="240"/>
                  </a:lnTo>
                  <a:lnTo>
                    <a:pt x="42" y="234"/>
                  </a:lnTo>
                  <a:lnTo>
                    <a:pt x="42" y="228"/>
                  </a:lnTo>
                  <a:lnTo>
                    <a:pt x="42" y="222"/>
                  </a:lnTo>
                  <a:lnTo>
                    <a:pt x="42" y="216"/>
                  </a:lnTo>
                  <a:lnTo>
                    <a:pt x="42" y="210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36" y="192"/>
                  </a:lnTo>
                  <a:lnTo>
                    <a:pt x="36" y="186"/>
                  </a:lnTo>
                  <a:lnTo>
                    <a:pt x="30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6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8" y="114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12" y="96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18" y="84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6" y="78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60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48"/>
                  </a:lnTo>
                  <a:lnTo>
                    <a:pt x="114" y="48"/>
                  </a:lnTo>
                  <a:lnTo>
                    <a:pt x="120" y="48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0" y="6"/>
                  </a:lnTo>
                  <a:lnTo>
                    <a:pt x="240" y="18"/>
                  </a:lnTo>
                  <a:lnTo>
                    <a:pt x="240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40" y="54"/>
                  </a:lnTo>
                  <a:lnTo>
                    <a:pt x="240" y="60"/>
                  </a:lnTo>
                  <a:lnTo>
                    <a:pt x="240" y="66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40" y="108"/>
                  </a:lnTo>
                  <a:lnTo>
                    <a:pt x="240" y="114"/>
                  </a:lnTo>
                  <a:lnTo>
                    <a:pt x="234" y="126"/>
                  </a:lnTo>
                  <a:lnTo>
                    <a:pt x="234" y="132"/>
                  </a:lnTo>
                  <a:lnTo>
                    <a:pt x="234" y="138"/>
                  </a:lnTo>
                  <a:lnTo>
                    <a:pt x="234" y="144"/>
                  </a:lnTo>
                  <a:lnTo>
                    <a:pt x="234" y="168"/>
                  </a:lnTo>
                  <a:lnTo>
                    <a:pt x="234" y="174"/>
                  </a:lnTo>
                  <a:lnTo>
                    <a:pt x="234" y="186"/>
                  </a:lnTo>
                  <a:lnTo>
                    <a:pt x="234" y="198"/>
                  </a:lnTo>
                  <a:lnTo>
                    <a:pt x="234" y="204"/>
                  </a:lnTo>
                  <a:lnTo>
                    <a:pt x="234" y="210"/>
                  </a:lnTo>
                  <a:lnTo>
                    <a:pt x="234" y="216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34" y="234"/>
                  </a:lnTo>
                  <a:lnTo>
                    <a:pt x="234" y="240"/>
                  </a:lnTo>
                  <a:lnTo>
                    <a:pt x="234" y="246"/>
                  </a:lnTo>
                  <a:lnTo>
                    <a:pt x="234" y="258"/>
                  </a:lnTo>
                  <a:lnTo>
                    <a:pt x="234" y="264"/>
                  </a:lnTo>
                  <a:lnTo>
                    <a:pt x="234" y="270"/>
                  </a:lnTo>
                  <a:lnTo>
                    <a:pt x="234" y="276"/>
                  </a:lnTo>
                  <a:lnTo>
                    <a:pt x="234" y="282"/>
                  </a:lnTo>
                  <a:lnTo>
                    <a:pt x="234" y="288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34" y="318"/>
                  </a:lnTo>
                  <a:lnTo>
                    <a:pt x="234" y="342"/>
                  </a:lnTo>
                  <a:lnTo>
                    <a:pt x="240" y="354"/>
                  </a:lnTo>
                  <a:lnTo>
                    <a:pt x="246" y="360"/>
                  </a:lnTo>
                  <a:lnTo>
                    <a:pt x="246" y="36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7" name="Freeform 56"/>
            <p:cNvSpPr>
              <a:spLocks/>
            </p:cNvSpPr>
            <p:nvPr/>
          </p:nvSpPr>
          <p:spPr bwMode="auto">
            <a:xfrm>
              <a:off x="5838825" y="3019425"/>
              <a:ext cx="409575" cy="685800"/>
            </a:xfrm>
            <a:custGeom>
              <a:avLst/>
              <a:gdLst>
                <a:gd name="T0" fmla="*/ 222 w 258"/>
                <a:gd name="T1" fmla="*/ 18 h 432"/>
                <a:gd name="T2" fmla="*/ 222 w 258"/>
                <a:gd name="T3" fmla="*/ 36 h 432"/>
                <a:gd name="T4" fmla="*/ 234 w 258"/>
                <a:gd name="T5" fmla="*/ 78 h 432"/>
                <a:gd name="T6" fmla="*/ 234 w 258"/>
                <a:gd name="T7" fmla="*/ 96 h 432"/>
                <a:gd name="T8" fmla="*/ 252 w 258"/>
                <a:gd name="T9" fmla="*/ 150 h 432"/>
                <a:gd name="T10" fmla="*/ 258 w 258"/>
                <a:gd name="T11" fmla="*/ 174 h 432"/>
                <a:gd name="T12" fmla="*/ 258 w 258"/>
                <a:gd name="T13" fmla="*/ 240 h 432"/>
                <a:gd name="T14" fmla="*/ 258 w 258"/>
                <a:gd name="T15" fmla="*/ 258 h 432"/>
                <a:gd name="T16" fmla="*/ 258 w 258"/>
                <a:gd name="T17" fmla="*/ 276 h 432"/>
                <a:gd name="T18" fmla="*/ 258 w 258"/>
                <a:gd name="T19" fmla="*/ 318 h 432"/>
                <a:gd name="T20" fmla="*/ 258 w 258"/>
                <a:gd name="T21" fmla="*/ 336 h 432"/>
                <a:gd name="T22" fmla="*/ 246 w 258"/>
                <a:gd name="T23" fmla="*/ 342 h 432"/>
                <a:gd name="T24" fmla="*/ 228 w 258"/>
                <a:gd name="T25" fmla="*/ 348 h 432"/>
                <a:gd name="T26" fmla="*/ 210 w 258"/>
                <a:gd name="T27" fmla="*/ 360 h 432"/>
                <a:gd name="T28" fmla="*/ 198 w 258"/>
                <a:gd name="T29" fmla="*/ 366 h 432"/>
                <a:gd name="T30" fmla="*/ 180 w 258"/>
                <a:gd name="T31" fmla="*/ 366 h 432"/>
                <a:gd name="T32" fmla="*/ 168 w 258"/>
                <a:gd name="T33" fmla="*/ 372 h 432"/>
                <a:gd name="T34" fmla="*/ 156 w 258"/>
                <a:gd name="T35" fmla="*/ 378 h 432"/>
                <a:gd name="T36" fmla="*/ 138 w 258"/>
                <a:gd name="T37" fmla="*/ 384 h 432"/>
                <a:gd name="T38" fmla="*/ 126 w 258"/>
                <a:gd name="T39" fmla="*/ 390 h 432"/>
                <a:gd name="T40" fmla="*/ 108 w 258"/>
                <a:gd name="T41" fmla="*/ 396 h 432"/>
                <a:gd name="T42" fmla="*/ 78 w 258"/>
                <a:gd name="T43" fmla="*/ 408 h 432"/>
                <a:gd name="T44" fmla="*/ 60 w 258"/>
                <a:gd name="T45" fmla="*/ 414 h 432"/>
                <a:gd name="T46" fmla="*/ 48 w 258"/>
                <a:gd name="T47" fmla="*/ 426 h 432"/>
                <a:gd name="T48" fmla="*/ 30 w 258"/>
                <a:gd name="T49" fmla="*/ 426 h 432"/>
                <a:gd name="T50" fmla="*/ 24 w 258"/>
                <a:gd name="T51" fmla="*/ 426 h 432"/>
                <a:gd name="T52" fmla="*/ 24 w 258"/>
                <a:gd name="T53" fmla="*/ 408 h 432"/>
                <a:gd name="T54" fmla="*/ 24 w 258"/>
                <a:gd name="T55" fmla="*/ 390 h 432"/>
                <a:gd name="T56" fmla="*/ 30 w 258"/>
                <a:gd name="T57" fmla="*/ 372 h 432"/>
                <a:gd name="T58" fmla="*/ 24 w 258"/>
                <a:gd name="T59" fmla="*/ 354 h 432"/>
                <a:gd name="T60" fmla="*/ 24 w 258"/>
                <a:gd name="T61" fmla="*/ 336 h 432"/>
                <a:gd name="T62" fmla="*/ 12 w 258"/>
                <a:gd name="T63" fmla="*/ 318 h 432"/>
                <a:gd name="T64" fmla="*/ 12 w 258"/>
                <a:gd name="T65" fmla="*/ 294 h 432"/>
                <a:gd name="T66" fmla="*/ 18 w 258"/>
                <a:gd name="T67" fmla="*/ 282 h 432"/>
                <a:gd name="T68" fmla="*/ 24 w 258"/>
                <a:gd name="T69" fmla="*/ 264 h 432"/>
                <a:gd name="T70" fmla="*/ 30 w 258"/>
                <a:gd name="T71" fmla="*/ 240 h 432"/>
                <a:gd name="T72" fmla="*/ 24 w 258"/>
                <a:gd name="T73" fmla="*/ 228 h 432"/>
                <a:gd name="T74" fmla="*/ 30 w 258"/>
                <a:gd name="T75" fmla="*/ 216 h 432"/>
                <a:gd name="T76" fmla="*/ 30 w 258"/>
                <a:gd name="T77" fmla="*/ 198 h 432"/>
                <a:gd name="T78" fmla="*/ 30 w 258"/>
                <a:gd name="T79" fmla="*/ 192 h 432"/>
                <a:gd name="T80" fmla="*/ 24 w 258"/>
                <a:gd name="T81" fmla="*/ 180 h 432"/>
                <a:gd name="T82" fmla="*/ 30 w 258"/>
                <a:gd name="T83" fmla="*/ 168 h 432"/>
                <a:gd name="T84" fmla="*/ 30 w 258"/>
                <a:gd name="T85" fmla="*/ 156 h 432"/>
                <a:gd name="T86" fmla="*/ 30 w 258"/>
                <a:gd name="T87" fmla="*/ 138 h 432"/>
                <a:gd name="T88" fmla="*/ 18 w 258"/>
                <a:gd name="T89" fmla="*/ 132 h 432"/>
                <a:gd name="T90" fmla="*/ 12 w 258"/>
                <a:gd name="T91" fmla="*/ 120 h 432"/>
                <a:gd name="T92" fmla="*/ 12 w 258"/>
                <a:gd name="T93" fmla="*/ 102 h 432"/>
                <a:gd name="T94" fmla="*/ 0 w 258"/>
                <a:gd name="T95" fmla="*/ 84 h 432"/>
                <a:gd name="T96" fmla="*/ 6 w 258"/>
                <a:gd name="T97" fmla="*/ 66 h 432"/>
                <a:gd name="T98" fmla="*/ 12 w 258"/>
                <a:gd name="T99" fmla="*/ 54 h 432"/>
                <a:gd name="T100" fmla="*/ 30 w 258"/>
                <a:gd name="T101" fmla="*/ 48 h 432"/>
                <a:gd name="T102" fmla="*/ 48 w 258"/>
                <a:gd name="T103" fmla="*/ 42 h 432"/>
                <a:gd name="T104" fmla="*/ 66 w 258"/>
                <a:gd name="T105" fmla="*/ 36 h 432"/>
                <a:gd name="T106" fmla="*/ 84 w 258"/>
                <a:gd name="T107" fmla="*/ 30 h 432"/>
                <a:gd name="T108" fmla="*/ 102 w 258"/>
                <a:gd name="T109" fmla="*/ 30 h 432"/>
                <a:gd name="T110" fmla="*/ 120 w 258"/>
                <a:gd name="T111" fmla="*/ 24 h 432"/>
                <a:gd name="T112" fmla="*/ 126 w 258"/>
                <a:gd name="T113" fmla="*/ 12 h 432"/>
                <a:gd name="T114" fmla="*/ 132 w 258"/>
                <a:gd name="T115" fmla="*/ 12 h 432"/>
                <a:gd name="T116" fmla="*/ 144 w 258"/>
                <a:gd name="T117" fmla="*/ 12 h 432"/>
                <a:gd name="T118" fmla="*/ 156 w 258"/>
                <a:gd name="T119" fmla="*/ 12 h 432"/>
                <a:gd name="T120" fmla="*/ 174 w 258"/>
                <a:gd name="T121" fmla="*/ 12 h 432"/>
                <a:gd name="T122" fmla="*/ 198 w 258"/>
                <a:gd name="T123" fmla="*/ 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216" y="0"/>
                  </a:moveTo>
                  <a:lnTo>
                    <a:pt x="216" y="6"/>
                  </a:lnTo>
                  <a:lnTo>
                    <a:pt x="222" y="18"/>
                  </a:lnTo>
                  <a:lnTo>
                    <a:pt x="222" y="24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54"/>
                  </a:lnTo>
                  <a:lnTo>
                    <a:pt x="228" y="60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34" y="108"/>
                  </a:lnTo>
                  <a:lnTo>
                    <a:pt x="252" y="150"/>
                  </a:lnTo>
                  <a:lnTo>
                    <a:pt x="258" y="150"/>
                  </a:lnTo>
                  <a:lnTo>
                    <a:pt x="258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58" y="210"/>
                  </a:lnTo>
                  <a:lnTo>
                    <a:pt x="258" y="240"/>
                  </a:lnTo>
                  <a:lnTo>
                    <a:pt x="258" y="246"/>
                  </a:lnTo>
                  <a:lnTo>
                    <a:pt x="258" y="252"/>
                  </a:lnTo>
                  <a:lnTo>
                    <a:pt x="258" y="258"/>
                  </a:lnTo>
                  <a:lnTo>
                    <a:pt x="258" y="264"/>
                  </a:lnTo>
                  <a:lnTo>
                    <a:pt x="258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8"/>
                  </a:lnTo>
                  <a:lnTo>
                    <a:pt x="258" y="318"/>
                  </a:lnTo>
                  <a:lnTo>
                    <a:pt x="258" y="324"/>
                  </a:lnTo>
                  <a:lnTo>
                    <a:pt x="258" y="330"/>
                  </a:lnTo>
                  <a:lnTo>
                    <a:pt x="258" y="336"/>
                  </a:lnTo>
                  <a:lnTo>
                    <a:pt x="258" y="342"/>
                  </a:lnTo>
                  <a:lnTo>
                    <a:pt x="252" y="342"/>
                  </a:lnTo>
                  <a:lnTo>
                    <a:pt x="246" y="342"/>
                  </a:lnTo>
                  <a:lnTo>
                    <a:pt x="240" y="342"/>
                  </a:lnTo>
                  <a:lnTo>
                    <a:pt x="234" y="348"/>
                  </a:lnTo>
                  <a:lnTo>
                    <a:pt x="228" y="348"/>
                  </a:lnTo>
                  <a:lnTo>
                    <a:pt x="216" y="354"/>
                  </a:lnTo>
                  <a:lnTo>
                    <a:pt x="210" y="354"/>
                  </a:lnTo>
                  <a:lnTo>
                    <a:pt x="210" y="360"/>
                  </a:lnTo>
                  <a:lnTo>
                    <a:pt x="204" y="360"/>
                  </a:lnTo>
                  <a:lnTo>
                    <a:pt x="198" y="360"/>
                  </a:lnTo>
                  <a:lnTo>
                    <a:pt x="198" y="366"/>
                  </a:lnTo>
                  <a:lnTo>
                    <a:pt x="192" y="366"/>
                  </a:lnTo>
                  <a:lnTo>
                    <a:pt x="186" y="366"/>
                  </a:lnTo>
                  <a:lnTo>
                    <a:pt x="180" y="366"/>
                  </a:lnTo>
                  <a:lnTo>
                    <a:pt x="180" y="372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8" y="378"/>
                  </a:lnTo>
                  <a:lnTo>
                    <a:pt x="162" y="378"/>
                  </a:lnTo>
                  <a:lnTo>
                    <a:pt x="156" y="378"/>
                  </a:lnTo>
                  <a:lnTo>
                    <a:pt x="150" y="384"/>
                  </a:lnTo>
                  <a:lnTo>
                    <a:pt x="144" y="384"/>
                  </a:lnTo>
                  <a:lnTo>
                    <a:pt x="138" y="384"/>
                  </a:lnTo>
                  <a:lnTo>
                    <a:pt x="138" y="390"/>
                  </a:lnTo>
                  <a:lnTo>
                    <a:pt x="132" y="390"/>
                  </a:lnTo>
                  <a:lnTo>
                    <a:pt x="126" y="390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8" y="396"/>
                  </a:lnTo>
                  <a:lnTo>
                    <a:pt x="102" y="402"/>
                  </a:lnTo>
                  <a:lnTo>
                    <a:pt x="96" y="402"/>
                  </a:lnTo>
                  <a:lnTo>
                    <a:pt x="78" y="408"/>
                  </a:lnTo>
                  <a:lnTo>
                    <a:pt x="72" y="414"/>
                  </a:lnTo>
                  <a:lnTo>
                    <a:pt x="66" y="414"/>
                  </a:lnTo>
                  <a:lnTo>
                    <a:pt x="60" y="414"/>
                  </a:lnTo>
                  <a:lnTo>
                    <a:pt x="54" y="420"/>
                  </a:lnTo>
                  <a:lnTo>
                    <a:pt x="48" y="420"/>
                  </a:lnTo>
                  <a:lnTo>
                    <a:pt x="48" y="426"/>
                  </a:lnTo>
                  <a:lnTo>
                    <a:pt x="42" y="426"/>
                  </a:lnTo>
                  <a:lnTo>
                    <a:pt x="36" y="426"/>
                  </a:lnTo>
                  <a:lnTo>
                    <a:pt x="30" y="426"/>
                  </a:lnTo>
                  <a:lnTo>
                    <a:pt x="30" y="432"/>
                  </a:lnTo>
                  <a:lnTo>
                    <a:pt x="30" y="426"/>
                  </a:lnTo>
                  <a:lnTo>
                    <a:pt x="24" y="426"/>
                  </a:lnTo>
                  <a:lnTo>
                    <a:pt x="24" y="420"/>
                  </a:lnTo>
                  <a:lnTo>
                    <a:pt x="24" y="414"/>
                  </a:lnTo>
                  <a:lnTo>
                    <a:pt x="24" y="408"/>
                  </a:lnTo>
                  <a:lnTo>
                    <a:pt x="24" y="402"/>
                  </a:lnTo>
                  <a:lnTo>
                    <a:pt x="24" y="396"/>
                  </a:lnTo>
                  <a:lnTo>
                    <a:pt x="24" y="390"/>
                  </a:lnTo>
                  <a:lnTo>
                    <a:pt x="30" y="384"/>
                  </a:lnTo>
                  <a:lnTo>
                    <a:pt x="30" y="378"/>
                  </a:lnTo>
                  <a:lnTo>
                    <a:pt x="30" y="372"/>
                  </a:lnTo>
                  <a:lnTo>
                    <a:pt x="30" y="366"/>
                  </a:lnTo>
                  <a:lnTo>
                    <a:pt x="30" y="360"/>
                  </a:lnTo>
                  <a:lnTo>
                    <a:pt x="24" y="354"/>
                  </a:lnTo>
                  <a:lnTo>
                    <a:pt x="24" y="348"/>
                  </a:lnTo>
                  <a:lnTo>
                    <a:pt x="24" y="342"/>
                  </a:lnTo>
                  <a:lnTo>
                    <a:pt x="24" y="336"/>
                  </a:lnTo>
                  <a:lnTo>
                    <a:pt x="18" y="330"/>
                  </a:lnTo>
                  <a:lnTo>
                    <a:pt x="12" y="324"/>
                  </a:lnTo>
                  <a:lnTo>
                    <a:pt x="12" y="318"/>
                  </a:lnTo>
                  <a:lnTo>
                    <a:pt x="12" y="312"/>
                  </a:lnTo>
                  <a:lnTo>
                    <a:pt x="12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8" y="282"/>
                  </a:lnTo>
                  <a:lnTo>
                    <a:pt x="18" y="276"/>
                  </a:lnTo>
                  <a:lnTo>
                    <a:pt x="18" y="270"/>
                  </a:lnTo>
                  <a:lnTo>
                    <a:pt x="24" y="264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0" y="240"/>
                  </a:lnTo>
                  <a:lnTo>
                    <a:pt x="30" y="234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24" y="222"/>
                  </a:lnTo>
                  <a:lnTo>
                    <a:pt x="24" y="216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30" y="198"/>
                  </a:lnTo>
                  <a:lnTo>
                    <a:pt x="24" y="198"/>
                  </a:lnTo>
                  <a:lnTo>
                    <a:pt x="30" y="198"/>
                  </a:lnTo>
                  <a:lnTo>
                    <a:pt x="30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30" y="138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18" y="120"/>
                  </a:lnTo>
                  <a:lnTo>
                    <a:pt x="12" y="120"/>
                  </a:lnTo>
                  <a:lnTo>
                    <a:pt x="12" y="114"/>
                  </a:lnTo>
                  <a:lnTo>
                    <a:pt x="12" y="108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18" y="48"/>
                  </a:lnTo>
                  <a:lnTo>
                    <a:pt x="24" y="48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36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0"/>
                  </a:lnTo>
                  <a:lnTo>
                    <a:pt x="108" y="24"/>
                  </a:lnTo>
                  <a:lnTo>
                    <a:pt x="114" y="24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2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8" name="Freeform 57"/>
            <p:cNvSpPr>
              <a:spLocks/>
            </p:cNvSpPr>
            <p:nvPr/>
          </p:nvSpPr>
          <p:spPr bwMode="auto">
            <a:xfrm>
              <a:off x="5343525" y="3162300"/>
              <a:ext cx="428625" cy="333375"/>
            </a:xfrm>
            <a:custGeom>
              <a:avLst/>
              <a:gdLst>
                <a:gd name="T0" fmla="*/ 270 w 270"/>
                <a:gd name="T1" fmla="*/ 108 h 210"/>
                <a:gd name="T2" fmla="*/ 258 w 270"/>
                <a:gd name="T3" fmla="*/ 114 h 210"/>
                <a:gd name="T4" fmla="*/ 240 w 270"/>
                <a:gd name="T5" fmla="*/ 114 h 210"/>
                <a:gd name="T6" fmla="*/ 228 w 270"/>
                <a:gd name="T7" fmla="*/ 120 h 210"/>
                <a:gd name="T8" fmla="*/ 216 w 270"/>
                <a:gd name="T9" fmla="*/ 126 h 210"/>
                <a:gd name="T10" fmla="*/ 198 w 270"/>
                <a:gd name="T11" fmla="*/ 132 h 210"/>
                <a:gd name="T12" fmla="*/ 180 w 270"/>
                <a:gd name="T13" fmla="*/ 144 h 210"/>
                <a:gd name="T14" fmla="*/ 168 w 270"/>
                <a:gd name="T15" fmla="*/ 150 h 210"/>
                <a:gd name="T16" fmla="*/ 156 w 270"/>
                <a:gd name="T17" fmla="*/ 156 h 210"/>
                <a:gd name="T18" fmla="*/ 138 w 270"/>
                <a:gd name="T19" fmla="*/ 162 h 210"/>
                <a:gd name="T20" fmla="*/ 114 w 270"/>
                <a:gd name="T21" fmla="*/ 168 h 210"/>
                <a:gd name="T22" fmla="*/ 96 w 270"/>
                <a:gd name="T23" fmla="*/ 180 h 210"/>
                <a:gd name="T24" fmla="*/ 78 w 270"/>
                <a:gd name="T25" fmla="*/ 186 h 210"/>
                <a:gd name="T26" fmla="*/ 72 w 270"/>
                <a:gd name="T27" fmla="*/ 198 h 210"/>
                <a:gd name="T28" fmla="*/ 60 w 270"/>
                <a:gd name="T29" fmla="*/ 204 h 210"/>
                <a:gd name="T30" fmla="*/ 36 w 270"/>
                <a:gd name="T31" fmla="*/ 204 h 210"/>
                <a:gd name="T32" fmla="*/ 24 w 270"/>
                <a:gd name="T33" fmla="*/ 204 h 210"/>
                <a:gd name="T34" fmla="*/ 12 w 270"/>
                <a:gd name="T35" fmla="*/ 204 h 210"/>
                <a:gd name="T36" fmla="*/ 6 w 270"/>
                <a:gd name="T37" fmla="*/ 192 h 210"/>
                <a:gd name="T38" fmla="*/ 6 w 270"/>
                <a:gd name="T39" fmla="*/ 186 h 210"/>
                <a:gd name="T40" fmla="*/ 18 w 270"/>
                <a:gd name="T41" fmla="*/ 180 h 210"/>
                <a:gd name="T42" fmla="*/ 24 w 270"/>
                <a:gd name="T43" fmla="*/ 168 h 210"/>
                <a:gd name="T44" fmla="*/ 24 w 270"/>
                <a:gd name="T45" fmla="*/ 150 h 210"/>
                <a:gd name="T46" fmla="*/ 18 w 270"/>
                <a:gd name="T47" fmla="*/ 150 h 210"/>
                <a:gd name="T48" fmla="*/ 18 w 270"/>
                <a:gd name="T49" fmla="*/ 144 h 210"/>
                <a:gd name="T50" fmla="*/ 18 w 270"/>
                <a:gd name="T51" fmla="*/ 126 h 210"/>
                <a:gd name="T52" fmla="*/ 30 w 270"/>
                <a:gd name="T53" fmla="*/ 114 h 210"/>
                <a:gd name="T54" fmla="*/ 42 w 270"/>
                <a:gd name="T55" fmla="*/ 108 h 210"/>
                <a:gd name="T56" fmla="*/ 48 w 270"/>
                <a:gd name="T57" fmla="*/ 96 h 210"/>
                <a:gd name="T58" fmla="*/ 60 w 270"/>
                <a:gd name="T59" fmla="*/ 84 h 210"/>
                <a:gd name="T60" fmla="*/ 72 w 270"/>
                <a:gd name="T61" fmla="*/ 78 h 210"/>
                <a:gd name="T62" fmla="*/ 78 w 270"/>
                <a:gd name="T63" fmla="*/ 60 h 210"/>
                <a:gd name="T64" fmla="*/ 90 w 270"/>
                <a:gd name="T65" fmla="*/ 48 h 210"/>
                <a:gd name="T66" fmla="*/ 90 w 270"/>
                <a:gd name="T67" fmla="*/ 36 h 210"/>
                <a:gd name="T68" fmla="*/ 78 w 270"/>
                <a:gd name="T69" fmla="*/ 12 h 210"/>
                <a:gd name="T70" fmla="*/ 90 w 270"/>
                <a:gd name="T71" fmla="*/ 0 h 210"/>
                <a:gd name="T72" fmla="*/ 108 w 270"/>
                <a:gd name="T73" fmla="*/ 6 h 210"/>
                <a:gd name="T74" fmla="*/ 126 w 270"/>
                <a:gd name="T75" fmla="*/ 6 h 210"/>
                <a:gd name="T76" fmla="*/ 138 w 270"/>
                <a:gd name="T77" fmla="*/ 12 h 210"/>
                <a:gd name="T78" fmla="*/ 150 w 270"/>
                <a:gd name="T79" fmla="*/ 18 h 210"/>
                <a:gd name="T80" fmla="*/ 156 w 270"/>
                <a:gd name="T81" fmla="*/ 30 h 210"/>
                <a:gd name="T82" fmla="*/ 168 w 270"/>
                <a:gd name="T83" fmla="*/ 24 h 210"/>
                <a:gd name="T84" fmla="*/ 186 w 270"/>
                <a:gd name="T85" fmla="*/ 18 h 210"/>
                <a:gd name="T86" fmla="*/ 192 w 270"/>
                <a:gd name="T87" fmla="*/ 18 h 210"/>
                <a:gd name="T88" fmla="*/ 198 w 270"/>
                <a:gd name="T89" fmla="*/ 30 h 210"/>
                <a:gd name="T90" fmla="*/ 204 w 270"/>
                <a:gd name="T91" fmla="*/ 48 h 210"/>
                <a:gd name="T92" fmla="*/ 210 w 270"/>
                <a:gd name="T93" fmla="*/ 60 h 210"/>
                <a:gd name="T94" fmla="*/ 222 w 270"/>
                <a:gd name="T95" fmla="*/ 66 h 210"/>
                <a:gd name="T96" fmla="*/ 234 w 270"/>
                <a:gd name="T97" fmla="*/ 78 h 210"/>
                <a:gd name="T98" fmla="*/ 240 w 270"/>
                <a:gd name="T99" fmla="*/ 90 h 210"/>
                <a:gd name="T100" fmla="*/ 252 w 270"/>
                <a:gd name="T101" fmla="*/ 9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210">
                  <a:moveTo>
                    <a:pt x="264" y="102"/>
                  </a:moveTo>
                  <a:lnTo>
                    <a:pt x="270" y="102"/>
                  </a:lnTo>
                  <a:lnTo>
                    <a:pt x="270" y="108"/>
                  </a:lnTo>
                  <a:lnTo>
                    <a:pt x="264" y="108"/>
                  </a:lnTo>
                  <a:lnTo>
                    <a:pt x="258" y="108"/>
                  </a:lnTo>
                  <a:lnTo>
                    <a:pt x="258" y="114"/>
                  </a:lnTo>
                  <a:lnTo>
                    <a:pt x="252" y="114"/>
                  </a:lnTo>
                  <a:lnTo>
                    <a:pt x="246" y="114"/>
                  </a:lnTo>
                  <a:lnTo>
                    <a:pt x="240" y="114"/>
                  </a:lnTo>
                  <a:lnTo>
                    <a:pt x="240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28" y="126"/>
                  </a:lnTo>
                  <a:lnTo>
                    <a:pt x="222" y="126"/>
                  </a:lnTo>
                  <a:lnTo>
                    <a:pt x="216" y="126"/>
                  </a:lnTo>
                  <a:lnTo>
                    <a:pt x="210" y="132"/>
                  </a:lnTo>
                  <a:lnTo>
                    <a:pt x="204" y="132"/>
                  </a:lnTo>
                  <a:lnTo>
                    <a:pt x="198" y="132"/>
                  </a:lnTo>
                  <a:lnTo>
                    <a:pt x="198" y="138"/>
                  </a:lnTo>
                  <a:lnTo>
                    <a:pt x="186" y="138"/>
                  </a:lnTo>
                  <a:lnTo>
                    <a:pt x="180" y="144"/>
                  </a:lnTo>
                  <a:lnTo>
                    <a:pt x="174" y="144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6" y="156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32" y="162"/>
                  </a:lnTo>
                  <a:lnTo>
                    <a:pt x="120" y="168"/>
                  </a:lnTo>
                  <a:lnTo>
                    <a:pt x="114" y="168"/>
                  </a:lnTo>
                  <a:lnTo>
                    <a:pt x="108" y="174"/>
                  </a:lnTo>
                  <a:lnTo>
                    <a:pt x="102" y="174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84" y="180"/>
                  </a:lnTo>
                  <a:lnTo>
                    <a:pt x="78" y="186"/>
                  </a:lnTo>
                  <a:lnTo>
                    <a:pt x="72" y="186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4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54" y="204"/>
                  </a:lnTo>
                  <a:lnTo>
                    <a:pt x="42" y="204"/>
                  </a:lnTo>
                  <a:lnTo>
                    <a:pt x="36" y="204"/>
                  </a:lnTo>
                  <a:lnTo>
                    <a:pt x="30" y="210"/>
                  </a:lnTo>
                  <a:lnTo>
                    <a:pt x="24" y="210"/>
                  </a:lnTo>
                  <a:lnTo>
                    <a:pt x="24" y="204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6" y="198"/>
                  </a:lnTo>
                  <a:lnTo>
                    <a:pt x="6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6" y="186"/>
                  </a:lnTo>
                  <a:lnTo>
                    <a:pt x="6" y="180"/>
                  </a:lnTo>
                  <a:lnTo>
                    <a:pt x="12" y="180"/>
                  </a:lnTo>
                  <a:lnTo>
                    <a:pt x="18" y="180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24" y="156"/>
                  </a:lnTo>
                  <a:lnTo>
                    <a:pt x="24" y="150"/>
                  </a:lnTo>
                  <a:lnTo>
                    <a:pt x="18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8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2" y="102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54" y="90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66" y="78"/>
                  </a:lnTo>
                  <a:lnTo>
                    <a:pt x="72" y="78"/>
                  </a:lnTo>
                  <a:lnTo>
                    <a:pt x="72" y="72"/>
                  </a:lnTo>
                  <a:lnTo>
                    <a:pt x="78" y="66"/>
                  </a:lnTo>
                  <a:lnTo>
                    <a:pt x="78" y="60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90" y="42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18"/>
                  </a:lnTo>
                  <a:lnTo>
                    <a:pt x="186" y="18"/>
                  </a:lnTo>
                  <a:lnTo>
                    <a:pt x="192" y="18"/>
                  </a:lnTo>
                  <a:lnTo>
                    <a:pt x="192" y="12"/>
                  </a:lnTo>
                  <a:lnTo>
                    <a:pt x="192" y="18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198" y="36"/>
                  </a:lnTo>
                  <a:lnTo>
                    <a:pt x="198" y="42"/>
                  </a:lnTo>
                  <a:lnTo>
                    <a:pt x="204" y="48"/>
                  </a:lnTo>
                  <a:lnTo>
                    <a:pt x="204" y="54"/>
                  </a:lnTo>
                  <a:lnTo>
                    <a:pt x="204" y="60"/>
                  </a:lnTo>
                  <a:lnTo>
                    <a:pt x="210" y="60"/>
                  </a:lnTo>
                  <a:lnTo>
                    <a:pt x="216" y="60"/>
                  </a:lnTo>
                  <a:lnTo>
                    <a:pt x="216" y="66"/>
                  </a:lnTo>
                  <a:lnTo>
                    <a:pt x="222" y="66"/>
                  </a:lnTo>
                  <a:lnTo>
                    <a:pt x="222" y="72"/>
                  </a:lnTo>
                  <a:lnTo>
                    <a:pt x="228" y="72"/>
                  </a:lnTo>
                  <a:lnTo>
                    <a:pt x="234" y="78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40" y="90"/>
                  </a:lnTo>
                  <a:lnTo>
                    <a:pt x="246" y="90"/>
                  </a:lnTo>
                  <a:lnTo>
                    <a:pt x="246" y="96"/>
                  </a:lnTo>
                  <a:lnTo>
                    <a:pt x="252" y="96"/>
                  </a:lnTo>
                  <a:lnTo>
                    <a:pt x="258" y="102"/>
                  </a:lnTo>
                  <a:lnTo>
                    <a:pt x="264" y="10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9" name="Freeform 58"/>
            <p:cNvSpPr>
              <a:spLocks/>
            </p:cNvSpPr>
            <p:nvPr/>
          </p:nvSpPr>
          <p:spPr bwMode="auto">
            <a:xfrm>
              <a:off x="5457825" y="3257550"/>
              <a:ext cx="428625" cy="609600"/>
            </a:xfrm>
            <a:custGeom>
              <a:avLst/>
              <a:gdLst>
                <a:gd name="T0" fmla="*/ 264 w 270"/>
                <a:gd name="T1" fmla="*/ 42 h 384"/>
                <a:gd name="T2" fmla="*/ 270 w 270"/>
                <a:gd name="T3" fmla="*/ 48 h 384"/>
                <a:gd name="T4" fmla="*/ 264 w 270"/>
                <a:gd name="T5" fmla="*/ 66 h 384"/>
                <a:gd name="T6" fmla="*/ 270 w 270"/>
                <a:gd name="T7" fmla="*/ 84 h 384"/>
                <a:gd name="T8" fmla="*/ 264 w 270"/>
                <a:gd name="T9" fmla="*/ 114 h 384"/>
                <a:gd name="T10" fmla="*/ 252 w 270"/>
                <a:gd name="T11" fmla="*/ 132 h 384"/>
                <a:gd name="T12" fmla="*/ 252 w 270"/>
                <a:gd name="T13" fmla="*/ 162 h 384"/>
                <a:gd name="T14" fmla="*/ 264 w 270"/>
                <a:gd name="T15" fmla="*/ 186 h 384"/>
                <a:gd name="T16" fmla="*/ 270 w 270"/>
                <a:gd name="T17" fmla="*/ 210 h 384"/>
                <a:gd name="T18" fmla="*/ 270 w 270"/>
                <a:gd name="T19" fmla="*/ 234 h 384"/>
                <a:gd name="T20" fmla="*/ 264 w 270"/>
                <a:gd name="T21" fmla="*/ 258 h 384"/>
                <a:gd name="T22" fmla="*/ 270 w 270"/>
                <a:gd name="T23" fmla="*/ 276 h 384"/>
                <a:gd name="T24" fmla="*/ 252 w 270"/>
                <a:gd name="T25" fmla="*/ 282 h 384"/>
                <a:gd name="T26" fmla="*/ 240 w 270"/>
                <a:gd name="T27" fmla="*/ 294 h 384"/>
                <a:gd name="T28" fmla="*/ 216 w 270"/>
                <a:gd name="T29" fmla="*/ 300 h 384"/>
                <a:gd name="T30" fmla="*/ 198 w 270"/>
                <a:gd name="T31" fmla="*/ 312 h 384"/>
                <a:gd name="T32" fmla="*/ 180 w 270"/>
                <a:gd name="T33" fmla="*/ 318 h 384"/>
                <a:gd name="T34" fmla="*/ 162 w 270"/>
                <a:gd name="T35" fmla="*/ 324 h 384"/>
                <a:gd name="T36" fmla="*/ 138 w 270"/>
                <a:gd name="T37" fmla="*/ 336 h 384"/>
                <a:gd name="T38" fmla="*/ 114 w 270"/>
                <a:gd name="T39" fmla="*/ 342 h 384"/>
                <a:gd name="T40" fmla="*/ 90 w 270"/>
                <a:gd name="T41" fmla="*/ 354 h 384"/>
                <a:gd name="T42" fmla="*/ 66 w 270"/>
                <a:gd name="T43" fmla="*/ 360 h 384"/>
                <a:gd name="T44" fmla="*/ 36 w 270"/>
                <a:gd name="T45" fmla="*/ 372 h 384"/>
                <a:gd name="T46" fmla="*/ 18 w 270"/>
                <a:gd name="T47" fmla="*/ 378 h 384"/>
                <a:gd name="T48" fmla="*/ 12 w 270"/>
                <a:gd name="T49" fmla="*/ 372 h 384"/>
                <a:gd name="T50" fmla="*/ 12 w 270"/>
                <a:gd name="T51" fmla="*/ 348 h 384"/>
                <a:gd name="T52" fmla="*/ 18 w 270"/>
                <a:gd name="T53" fmla="*/ 312 h 384"/>
                <a:gd name="T54" fmla="*/ 12 w 270"/>
                <a:gd name="T55" fmla="*/ 288 h 384"/>
                <a:gd name="T56" fmla="*/ 0 w 270"/>
                <a:gd name="T57" fmla="*/ 264 h 384"/>
                <a:gd name="T58" fmla="*/ 6 w 270"/>
                <a:gd name="T59" fmla="*/ 240 h 384"/>
                <a:gd name="T60" fmla="*/ 12 w 270"/>
                <a:gd name="T61" fmla="*/ 222 h 384"/>
                <a:gd name="T62" fmla="*/ 12 w 270"/>
                <a:gd name="T63" fmla="*/ 198 h 384"/>
                <a:gd name="T64" fmla="*/ 18 w 270"/>
                <a:gd name="T65" fmla="*/ 180 h 384"/>
                <a:gd name="T66" fmla="*/ 12 w 270"/>
                <a:gd name="T67" fmla="*/ 162 h 384"/>
                <a:gd name="T68" fmla="*/ 12 w 270"/>
                <a:gd name="T69" fmla="*/ 138 h 384"/>
                <a:gd name="T70" fmla="*/ 6 w 270"/>
                <a:gd name="T71" fmla="*/ 126 h 384"/>
                <a:gd name="T72" fmla="*/ 30 w 270"/>
                <a:gd name="T73" fmla="*/ 114 h 384"/>
                <a:gd name="T74" fmla="*/ 60 w 270"/>
                <a:gd name="T75" fmla="*/ 102 h 384"/>
                <a:gd name="T76" fmla="*/ 84 w 270"/>
                <a:gd name="T77" fmla="*/ 96 h 384"/>
                <a:gd name="T78" fmla="*/ 96 w 270"/>
                <a:gd name="T79" fmla="*/ 84 h 384"/>
                <a:gd name="T80" fmla="*/ 126 w 270"/>
                <a:gd name="T81" fmla="*/ 78 h 384"/>
                <a:gd name="T82" fmla="*/ 144 w 270"/>
                <a:gd name="T83" fmla="*/ 66 h 384"/>
                <a:gd name="T84" fmla="*/ 162 w 270"/>
                <a:gd name="T85" fmla="*/ 60 h 384"/>
                <a:gd name="T86" fmla="*/ 180 w 270"/>
                <a:gd name="T87" fmla="*/ 54 h 384"/>
                <a:gd name="T88" fmla="*/ 198 w 270"/>
                <a:gd name="T89" fmla="*/ 48 h 384"/>
                <a:gd name="T90" fmla="*/ 204 w 270"/>
                <a:gd name="T91" fmla="*/ 42 h 384"/>
                <a:gd name="T92" fmla="*/ 216 w 270"/>
                <a:gd name="T93" fmla="*/ 30 h 384"/>
                <a:gd name="T94" fmla="*/ 222 w 270"/>
                <a:gd name="T95" fmla="*/ 18 h 384"/>
                <a:gd name="T96" fmla="*/ 234 w 270"/>
                <a:gd name="T97" fmla="*/ 6 h 384"/>
                <a:gd name="T98" fmla="*/ 246 w 270"/>
                <a:gd name="T99" fmla="*/ 18 h 384"/>
                <a:gd name="T100" fmla="*/ 264 w 270"/>
                <a:gd name="T101" fmla="*/ 3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0" h="384">
                  <a:moveTo>
                    <a:pt x="264" y="24"/>
                  </a:moveTo>
                  <a:lnTo>
                    <a:pt x="264" y="30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0" y="48"/>
                  </a:lnTo>
                  <a:lnTo>
                    <a:pt x="264" y="48"/>
                  </a:lnTo>
                  <a:lnTo>
                    <a:pt x="270" y="48"/>
                  </a:lnTo>
                  <a:lnTo>
                    <a:pt x="270" y="54"/>
                  </a:lnTo>
                  <a:lnTo>
                    <a:pt x="270" y="60"/>
                  </a:lnTo>
                  <a:lnTo>
                    <a:pt x="270" y="66"/>
                  </a:lnTo>
                  <a:lnTo>
                    <a:pt x="264" y="66"/>
                  </a:lnTo>
                  <a:lnTo>
                    <a:pt x="264" y="72"/>
                  </a:lnTo>
                  <a:lnTo>
                    <a:pt x="264" y="78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0" y="90"/>
                  </a:lnTo>
                  <a:lnTo>
                    <a:pt x="270" y="96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58" y="120"/>
                  </a:lnTo>
                  <a:lnTo>
                    <a:pt x="258" y="126"/>
                  </a:lnTo>
                  <a:lnTo>
                    <a:pt x="258" y="132"/>
                  </a:lnTo>
                  <a:lnTo>
                    <a:pt x="252" y="132"/>
                  </a:lnTo>
                  <a:lnTo>
                    <a:pt x="252" y="138"/>
                  </a:lnTo>
                  <a:lnTo>
                    <a:pt x="252" y="144"/>
                  </a:lnTo>
                  <a:lnTo>
                    <a:pt x="252" y="150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64" y="198"/>
                  </a:lnTo>
                  <a:lnTo>
                    <a:pt x="264" y="204"/>
                  </a:lnTo>
                  <a:lnTo>
                    <a:pt x="270" y="210"/>
                  </a:lnTo>
                  <a:lnTo>
                    <a:pt x="270" y="216"/>
                  </a:lnTo>
                  <a:lnTo>
                    <a:pt x="270" y="222"/>
                  </a:lnTo>
                  <a:lnTo>
                    <a:pt x="270" y="228"/>
                  </a:lnTo>
                  <a:lnTo>
                    <a:pt x="270" y="234"/>
                  </a:lnTo>
                  <a:lnTo>
                    <a:pt x="264" y="240"/>
                  </a:lnTo>
                  <a:lnTo>
                    <a:pt x="264" y="246"/>
                  </a:lnTo>
                  <a:lnTo>
                    <a:pt x="264" y="252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64" y="270"/>
                  </a:lnTo>
                  <a:lnTo>
                    <a:pt x="264" y="276"/>
                  </a:lnTo>
                  <a:lnTo>
                    <a:pt x="270" y="276"/>
                  </a:lnTo>
                  <a:lnTo>
                    <a:pt x="270" y="282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2" y="282"/>
                  </a:lnTo>
                  <a:lnTo>
                    <a:pt x="252" y="288"/>
                  </a:lnTo>
                  <a:lnTo>
                    <a:pt x="246" y="288"/>
                  </a:lnTo>
                  <a:lnTo>
                    <a:pt x="240" y="288"/>
                  </a:lnTo>
                  <a:lnTo>
                    <a:pt x="240" y="294"/>
                  </a:lnTo>
                  <a:lnTo>
                    <a:pt x="234" y="294"/>
                  </a:lnTo>
                  <a:lnTo>
                    <a:pt x="228" y="294"/>
                  </a:lnTo>
                  <a:lnTo>
                    <a:pt x="222" y="300"/>
                  </a:lnTo>
                  <a:lnTo>
                    <a:pt x="216" y="300"/>
                  </a:lnTo>
                  <a:lnTo>
                    <a:pt x="210" y="306"/>
                  </a:lnTo>
                  <a:lnTo>
                    <a:pt x="204" y="306"/>
                  </a:lnTo>
                  <a:lnTo>
                    <a:pt x="198" y="306"/>
                  </a:lnTo>
                  <a:lnTo>
                    <a:pt x="198" y="312"/>
                  </a:lnTo>
                  <a:lnTo>
                    <a:pt x="192" y="312"/>
                  </a:lnTo>
                  <a:lnTo>
                    <a:pt x="186" y="312"/>
                  </a:lnTo>
                  <a:lnTo>
                    <a:pt x="186" y="318"/>
                  </a:lnTo>
                  <a:lnTo>
                    <a:pt x="180" y="318"/>
                  </a:lnTo>
                  <a:lnTo>
                    <a:pt x="174" y="318"/>
                  </a:lnTo>
                  <a:lnTo>
                    <a:pt x="168" y="318"/>
                  </a:lnTo>
                  <a:lnTo>
                    <a:pt x="168" y="324"/>
                  </a:lnTo>
                  <a:lnTo>
                    <a:pt x="162" y="324"/>
                  </a:lnTo>
                  <a:lnTo>
                    <a:pt x="156" y="324"/>
                  </a:lnTo>
                  <a:lnTo>
                    <a:pt x="156" y="330"/>
                  </a:lnTo>
                  <a:lnTo>
                    <a:pt x="144" y="330"/>
                  </a:lnTo>
                  <a:lnTo>
                    <a:pt x="138" y="336"/>
                  </a:lnTo>
                  <a:lnTo>
                    <a:pt x="132" y="336"/>
                  </a:lnTo>
                  <a:lnTo>
                    <a:pt x="126" y="342"/>
                  </a:lnTo>
                  <a:lnTo>
                    <a:pt x="120" y="342"/>
                  </a:lnTo>
                  <a:lnTo>
                    <a:pt x="114" y="342"/>
                  </a:lnTo>
                  <a:lnTo>
                    <a:pt x="108" y="348"/>
                  </a:lnTo>
                  <a:lnTo>
                    <a:pt x="102" y="348"/>
                  </a:lnTo>
                  <a:lnTo>
                    <a:pt x="96" y="348"/>
                  </a:lnTo>
                  <a:lnTo>
                    <a:pt x="90" y="354"/>
                  </a:lnTo>
                  <a:lnTo>
                    <a:pt x="84" y="354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66" y="360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48" y="372"/>
                  </a:lnTo>
                  <a:lnTo>
                    <a:pt x="36" y="372"/>
                  </a:lnTo>
                  <a:lnTo>
                    <a:pt x="36" y="378"/>
                  </a:lnTo>
                  <a:lnTo>
                    <a:pt x="30" y="378"/>
                  </a:lnTo>
                  <a:lnTo>
                    <a:pt x="24" y="378"/>
                  </a:lnTo>
                  <a:lnTo>
                    <a:pt x="18" y="378"/>
                  </a:lnTo>
                  <a:lnTo>
                    <a:pt x="18" y="384"/>
                  </a:lnTo>
                  <a:lnTo>
                    <a:pt x="12" y="384"/>
                  </a:lnTo>
                  <a:lnTo>
                    <a:pt x="12" y="378"/>
                  </a:lnTo>
                  <a:lnTo>
                    <a:pt x="12" y="372"/>
                  </a:lnTo>
                  <a:lnTo>
                    <a:pt x="12" y="366"/>
                  </a:lnTo>
                  <a:lnTo>
                    <a:pt x="12" y="360"/>
                  </a:lnTo>
                  <a:lnTo>
                    <a:pt x="12" y="354"/>
                  </a:lnTo>
                  <a:lnTo>
                    <a:pt x="12" y="348"/>
                  </a:lnTo>
                  <a:lnTo>
                    <a:pt x="12" y="336"/>
                  </a:lnTo>
                  <a:lnTo>
                    <a:pt x="12" y="330"/>
                  </a:lnTo>
                  <a:lnTo>
                    <a:pt x="12" y="318"/>
                  </a:lnTo>
                  <a:lnTo>
                    <a:pt x="18" y="312"/>
                  </a:lnTo>
                  <a:lnTo>
                    <a:pt x="18" y="306"/>
                  </a:lnTo>
                  <a:lnTo>
                    <a:pt x="18" y="300"/>
                  </a:lnTo>
                  <a:lnTo>
                    <a:pt x="12" y="294"/>
                  </a:lnTo>
                  <a:lnTo>
                    <a:pt x="12" y="288"/>
                  </a:lnTo>
                  <a:lnTo>
                    <a:pt x="6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12" y="222"/>
                  </a:lnTo>
                  <a:lnTo>
                    <a:pt x="12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2" y="198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18" y="186"/>
                  </a:lnTo>
                  <a:lnTo>
                    <a:pt x="18" y="180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44"/>
                  </a:lnTo>
                  <a:lnTo>
                    <a:pt x="12" y="138"/>
                  </a:lnTo>
                  <a:lnTo>
                    <a:pt x="12" y="132"/>
                  </a:lnTo>
                  <a:lnTo>
                    <a:pt x="6" y="132"/>
                  </a:lnTo>
                  <a:lnTo>
                    <a:pt x="0" y="126"/>
                  </a:lnTo>
                  <a:lnTo>
                    <a:pt x="6" y="126"/>
                  </a:lnTo>
                  <a:lnTo>
                    <a:pt x="12" y="120"/>
                  </a:lnTo>
                  <a:lnTo>
                    <a:pt x="18" y="120"/>
                  </a:lnTo>
                  <a:lnTo>
                    <a:pt x="24" y="120"/>
                  </a:lnTo>
                  <a:lnTo>
                    <a:pt x="30" y="114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60" y="102"/>
                  </a:lnTo>
                  <a:lnTo>
                    <a:pt x="66" y="102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08" y="84"/>
                  </a:lnTo>
                  <a:lnTo>
                    <a:pt x="114" y="78"/>
                  </a:lnTo>
                  <a:lnTo>
                    <a:pt x="126" y="78"/>
                  </a:lnTo>
                  <a:lnTo>
                    <a:pt x="126" y="72"/>
                  </a:lnTo>
                  <a:lnTo>
                    <a:pt x="132" y="72"/>
                  </a:lnTo>
                  <a:lnTo>
                    <a:pt x="138" y="72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6" y="66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60"/>
                  </a:lnTo>
                  <a:lnTo>
                    <a:pt x="168" y="54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6" y="54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198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16" y="36"/>
                  </a:lnTo>
                  <a:lnTo>
                    <a:pt x="216" y="30"/>
                  </a:lnTo>
                  <a:lnTo>
                    <a:pt x="222" y="24"/>
                  </a:lnTo>
                  <a:lnTo>
                    <a:pt x="222" y="18"/>
                  </a:lnTo>
                  <a:lnTo>
                    <a:pt x="228" y="6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34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46" y="24"/>
                  </a:lnTo>
                  <a:lnTo>
                    <a:pt x="252" y="30"/>
                  </a:lnTo>
                  <a:lnTo>
                    <a:pt x="258" y="30"/>
                  </a:lnTo>
                  <a:lnTo>
                    <a:pt x="264" y="30"/>
                  </a:lnTo>
                  <a:lnTo>
                    <a:pt x="264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10" name="Freeform 62"/>
            <p:cNvSpPr>
              <a:spLocks/>
            </p:cNvSpPr>
            <p:nvPr/>
          </p:nvSpPr>
          <p:spPr bwMode="auto">
            <a:xfrm>
              <a:off x="5286375" y="2590800"/>
              <a:ext cx="600075" cy="733425"/>
            </a:xfrm>
            <a:custGeom>
              <a:avLst/>
              <a:gdLst>
                <a:gd name="T0" fmla="*/ 324 w 378"/>
                <a:gd name="T1" fmla="*/ 54 h 462"/>
                <a:gd name="T2" fmla="*/ 336 w 378"/>
                <a:gd name="T3" fmla="*/ 78 h 462"/>
                <a:gd name="T4" fmla="*/ 342 w 378"/>
                <a:gd name="T5" fmla="*/ 102 h 462"/>
                <a:gd name="T6" fmla="*/ 348 w 378"/>
                <a:gd name="T7" fmla="*/ 126 h 462"/>
                <a:gd name="T8" fmla="*/ 354 w 378"/>
                <a:gd name="T9" fmla="*/ 138 h 462"/>
                <a:gd name="T10" fmla="*/ 354 w 378"/>
                <a:gd name="T11" fmla="*/ 156 h 462"/>
                <a:gd name="T12" fmla="*/ 366 w 378"/>
                <a:gd name="T13" fmla="*/ 174 h 462"/>
                <a:gd name="T14" fmla="*/ 372 w 378"/>
                <a:gd name="T15" fmla="*/ 198 h 462"/>
                <a:gd name="T16" fmla="*/ 378 w 378"/>
                <a:gd name="T17" fmla="*/ 228 h 462"/>
                <a:gd name="T18" fmla="*/ 378 w 378"/>
                <a:gd name="T19" fmla="*/ 246 h 462"/>
                <a:gd name="T20" fmla="*/ 372 w 378"/>
                <a:gd name="T21" fmla="*/ 270 h 462"/>
                <a:gd name="T22" fmla="*/ 366 w 378"/>
                <a:gd name="T23" fmla="*/ 300 h 462"/>
                <a:gd name="T24" fmla="*/ 366 w 378"/>
                <a:gd name="T25" fmla="*/ 318 h 462"/>
                <a:gd name="T26" fmla="*/ 354 w 378"/>
                <a:gd name="T27" fmla="*/ 342 h 462"/>
                <a:gd name="T28" fmla="*/ 360 w 378"/>
                <a:gd name="T29" fmla="*/ 372 h 462"/>
                <a:gd name="T30" fmla="*/ 366 w 378"/>
                <a:gd name="T31" fmla="*/ 396 h 462"/>
                <a:gd name="T32" fmla="*/ 378 w 378"/>
                <a:gd name="T33" fmla="*/ 414 h 462"/>
                <a:gd name="T34" fmla="*/ 378 w 378"/>
                <a:gd name="T35" fmla="*/ 438 h 462"/>
                <a:gd name="T36" fmla="*/ 360 w 378"/>
                <a:gd name="T37" fmla="*/ 450 h 462"/>
                <a:gd name="T38" fmla="*/ 348 w 378"/>
                <a:gd name="T39" fmla="*/ 426 h 462"/>
                <a:gd name="T40" fmla="*/ 330 w 378"/>
                <a:gd name="T41" fmla="*/ 438 h 462"/>
                <a:gd name="T42" fmla="*/ 318 w 378"/>
                <a:gd name="T43" fmla="*/ 450 h 462"/>
                <a:gd name="T44" fmla="*/ 300 w 378"/>
                <a:gd name="T45" fmla="*/ 462 h 462"/>
                <a:gd name="T46" fmla="*/ 276 w 378"/>
                <a:gd name="T47" fmla="*/ 450 h 462"/>
                <a:gd name="T48" fmla="*/ 258 w 378"/>
                <a:gd name="T49" fmla="*/ 432 h 462"/>
                <a:gd name="T50" fmla="*/ 240 w 378"/>
                <a:gd name="T51" fmla="*/ 420 h 462"/>
                <a:gd name="T52" fmla="*/ 234 w 378"/>
                <a:gd name="T53" fmla="*/ 390 h 462"/>
                <a:gd name="T54" fmla="*/ 228 w 378"/>
                <a:gd name="T55" fmla="*/ 378 h 462"/>
                <a:gd name="T56" fmla="*/ 204 w 378"/>
                <a:gd name="T57" fmla="*/ 390 h 462"/>
                <a:gd name="T58" fmla="*/ 186 w 378"/>
                <a:gd name="T59" fmla="*/ 378 h 462"/>
                <a:gd name="T60" fmla="*/ 162 w 378"/>
                <a:gd name="T61" fmla="*/ 372 h 462"/>
                <a:gd name="T62" fmla="*/ 138 w 378"/>
                <a:gd name="T63" fmla="*/ 360 h 462"/>
                <a:gd name="T64" fmla="*/ 114 w 378"/>
                <a:gd name="T65" fmla="*/ 360 h 462"/>
                <a:gd name="T66" fmla="*/ 102 w 378"/>
                <a:gd name="T67" fmla="*/ 330 h 462"/>
                <a:gd name="T68" fmla="*/ 96 w 378"/>
                <a:gd name="T69" fmla="*/ 306 h 462"/>
                <a:gd name="T70" fmla="*/ 84 w 378"/>
                <a:gd name="T71" fmla="*/ 282 h 462"/>
                <a:gd name="T72" fmla="*/ 72 w 378"/>
                <a:gd name="T73" fmla="*/ 258 h 462"/>
                <a:gd name="T74" fmla="*/ 66 w 378"/>
                <a:gd name="T75" fmla="*/ 228 h 462"/>
                <a:gd name="T76" fmla="*/ 54 w 378"/>
                <a:gd name="T77" fmla="*/ 204 h 462"/>
                <a:gd name="T78" fmla="*/ 48 w 378"/>
                <a:gd name="T79" fmla="*/ 180 h 462"/>
                <a:gd name="T80" fmla="*/ 36 w 378"/>
                <a:gd name="T81" fmla="*/ 156 h 462"/>
                <a:gd name="T82" fmla="*/ 30 w 378"/>
                <a:gd name="T83" fmla="*/ 126 h 462"/>
                <a:gd name="T84" fmla="*/ 6 w 378"/>
                <a:gd name="T85" fmla="*/ 72 h 462"/>
                <a:gd name="T86" fmla="*/ 42 w 378"/>
                <a:gd name="T87" fmla="*/ 42 h 462"/>
                <a:gd name="T88" fmla="*/ 84 w 378"/>
                <a:gd name="T89" fmla="*/ 24 h 462"/>
                <a:gd name="T90" fmla="*/ 120 w 378"/>
                <a:gd name="T91" fmla="*/ 12 h 462"/>
                <a:gd name="T92" fmla="*/ 144 w 378"/>
                <a:gd name="T93" fmla="*/ 0 h 462"/>
                <a:gd name="T94" fmla="*/ 156 w 378"/>
                <a:gd name="T95" fmla="*/ 18 h 462"/>
                <a:gd name="T96" fmla="*/ 168 w 378"/>
                <a:gd name="T97" fmla="*/ 36 h 462"/>
                <a:gd name="T98" fmla="*/ 180 w 378"/>
                <a:gd name="T99" fmla="*/ 54 h 462"/>
                <a:gd name="T100" fmla="*/ 198 w 378"/>
                <a:gd name="T101" fmla="*/ 66 h 462"/>
                <a:gd name="T102" fmla="*/ 198 w 378"/>
                <a:gd name="T103" fmla="*/ 96 h 462"/>
                <a:gd name="T104" fmla="*/ 216 w 378"/>
                <a:gd name="T105" fmla="*/ 102 h 462"/>
                <a:gd name="T106" fmla="*/ 234 w 378"/>
                <a:gd name="T107" fmla="*/ 114 h 462"/>
                <a:gd name="T108" fmla="*/ 246 w 378"/>
                <a:gd name="T109" fmla="*/ 108 h 462"/>
                <a:gd name="T110" fmla="*/ 252 w 378"/>
                <a:gd name="T111" fmla="*/ 78 h 462"/>
                <a:gd name="T112" fmla="*/ 270 w 378"/>
                <a:gd name="T113" fmla="*/ 66 h 462"/>
                <a:gd name="T114" fmla="*/ 282 w 378"/>
                <a:gd name="T115" fmla="*/ 60 h 462"/>
                <a:gd name="T116" fmla="*/ 294 w 378"/>
                <a:gd name="T117" fmla="*/ 42 h 462"/>
                <a:gd name="T118" fmla="*/ 318 w 378"/>
                <a:gd name="T119" fmla="*/ 36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462">
                  <a:moveTo>
                    <a:pt x="318" y="36"/>
                  </a:moveTo>
                  <a:lnTo>
                    <a:pt x="324" y="36"/>
                  </a:lnTo>
                  <a:lnTo>
                    <a:pt x="324" y="42"/>
                  </a:lnTo>
                  <a:lnTo>
                    <a:pt x="324" y="48"/>
                  </a:lnTo>
                  <a:lnTo>
                    <a:pt x="324" y="54"/>
                  </a:lnTo>
                  <a:lnTo>
                    <a:pt x="324" y="60"/>
                  </a:lnTo>
                  <a:lnTo>
                    <a:pt x="324" y="66"/>
                  </a:lnTo>
                  <a:lnTo>
                    <a:pt x="330" y="66"/>
                  </a:lnTo>
                  <a:lnTo>
                    <a:pt x="336" y="72"/>
                  </a:lnTo>
                  <a:lnTo>
                    <a:pt x="336" y="78"/>
                  </a:lnTo>
                  <a:lnTo>
                    <a:pt x="330" y="78"/>
                  </a:lnTo>
                  <a:lnTo>
                    <a:pt x="330" y="84"/>
                  </a:lnTo>
                  <a:lnTo>
                    <a:pt x="336" y="90"/>
                  </a:lnTo>
                  <a:lnTo>
                    <a:pt x="342" y="96"/>
                  </a:lnTo>
                  <a:lnTo>
                    <a:pt x="342" y="102"/>
                  </a:lnTo>
                  <a:lnTo>
                    <a:pt x="348" y="102"/>
                  </a:lnTo>
                  <a:lnTo>
                    <a:pt x="348" y="108"/>
                  </a:lnTo>
                  <a:lnTo>
                    <a:pt x="348" y="114"/>
                  </a:lnTo>
                  <a:lnTo>
                    <a:pt x="348" y="120"/>
                  </a:lnTo>
                  <a:lnTo>
                    <a:pt x="348" y="126"/>
                  </a:lnTo>
                  <a:lnTo>
                    <a:pt x="354" y="126"/>
                  </a:lnTo>
                  <a:lnTo>
                    <a:pt x="354" y="132"/>
                  </a:lnTo>
                  <a:lnTo>
                    <a:pt x="348" y="132"/>
                  </a:lnTo>
                  <a:lnTo>
                    <a:pt x="348" y="138"/>
                  </a:lnTo>
                  <a:lnTo>
                    <a:pt x="354" y="138"/>
                  </a:lnTo>
                  <a:lnTo>
                    <a:pt x="354" y="144"/>
                  </a:lnTo>
                  <a:lnTo>
                    <a:pt x="354" y="150"/>
                  </a:lnTo>
                  <a:lnTo>
                    <a:pt x="360" y="150"/>
                  </a:lnTo>
                  <a:lnTo>
                    <a:pt x="354" y="150"/>
                  </a:lnTo>
                  <a:lnTo>
                    <a:pt x="354" y="156"/>
                  </a:lnTo>
                  <a:lnTo>
                    <a:pt x="354" y="162"/>
                  </a:lnTo>
                  <a:lnTo>
                    <a:pt x="354" y="168"/>
                  </a:lnTo>
                  <a:lnTo>
                    <a:pt x="360" y="168"/>
                  </a:lnTo>
                  <a:lnTo>
                    <a:pt x="360" y="174"/>
                  </a:lnTo>
                  <a:lnTo>
                    <a:pt x="366" y="174"/>
                  </a:lnTo>
                  <a:lnTo>
                    <a:pt x="366" y="180"/>
                  </a:lnTo>
                  <a:lnTo>
                    <a:pt x="366" y="186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72" y="198"/>
                  </a:lnTo>
                  <a:lnTo>
                    <a:pt x="372" y="204"/>
                  </a:lnTo>
                  <a:lnTo>
                    <a:pt x="372" y="210"/>
                  </a:lnTo>
                  <a:lnTo>
                    <a:pt x="372" y="216"/>
                  </a:lnTo>
                  <a:lnTo>
                    <a:pt x="378" y="222"/>
                  </a:lnTo>
                  <a:lnTo>
                    <a:pt x="378" y="228"/>
                  </a:lnTo>
                  <a:lnTo>
                    <a:pt x="372" y="228"/>
                  </a:lnTo>
                  <a:lnTo>
                    <a:pt x="372" y="234"/>
                  </a:lnTo>
                  <a:lnTo>
                    <a:pt x="372" y="240"/>
                  </a:lnTo>
                  <a:lnTo>
                    <a:pt x="372" y="246"/>
                  </a:lnTo>
                  <a:lnTo>
                    <a:pt x="378" y="246"/>
                  </a:lnTo>
                  <a:lnTo>
                    <a:pt x="378" y="252"/>
                  </a:lnTo>
                  <a:lnTo>
                    <a:pt x="378" y="258"/>
                  </a:lnTo>
                  <a:lnTo>
                    <a:pt x="378" y="264"/>
                  </a:lnTo>
                  <a:lnTo>
                    <a:pt x="372" y="264"/>
                  </a:lnTo>
                  <a:lnTo>
                    <a:pt x="372" y="270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66" y="306"/>
                  </a:lnTo>
                  <a:lnTo>
                    <a:pt x="366" y="312"/>
                  </a:lnTo>
                  <a:lnTo>
                    <a:pt x="372" y="312"/>
                  </a:lnTo>
                  <a:lnTo>
                    <a:pt x="366" y="312"/>
                  </a:lnTo>
                  <a:lnTo>
                    <a:pt x="366" y="318"/>
                  </a:lnTo>
                  <a:lnTo>
                    <a:pt x="360" y="324"/>
                  </a:lnTo>
                  <a:lnTo>
                    <a:pt x="354" y="324"/>
                  </a:lnTo>
                  <a:lnTo>
                    <a:pt x="354" y="330"/>
                  </a:lnTo>
                  <a:lnTo>
                    <a:pt x="354" y="336"/>
                  </a:lnTo>
                  <a:lnTo>
                    <a:pt x="354" y="342"/>
                  </a:lnTo>
                  <a:lnTo>
                    <a:pt x="348" y="348"/>
                  </a:lnTo>
                  <a:lnTo>
                    <a:pt x="348" y="354"/>
                  </a:lnTo>
                  <a:lnTo>
                    <a:pt x="348" y="360"/>
                  </a:lnTo>
                  <a:lnTo>
                    <a:pt x="354" y="366"/>
                  </a:lnTo>
                  <a:lnTo>
                    <a:pt x="360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60" y="390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6" y="402"/>
                  </a:lnTo>
                  <a:lnTo>
                    <a:pt x="372" y="402"/>
                  </a:lnTo>
                  <a:lnTo>
                    <a:pt x="372" y="408"/>
                  </a:lnTo>
                  <a:lnTo>
                    <a:pt x="378" y="408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72" y="432"/>
                  </a:lnTo>
                  <a:lnTo>
                    <a:pt x="378" y="438"/>
                  </a:lnTo>
                  <a:lnTo>
                    <a:pt x="378" y="444"/>
                  </a:lnTo>
                  <a:lnTo>
                    <a:pt x="372" y="444"/>
                  </a:lnTo>
                  <a:lnTo>
                    <a:pt x="372" y="450"/>
                  </a:lnTo>
                  <a:lnTo>
                    <a:pt x="366" y="450"/>
                  </a:lnTo>
                  <a:lnTo>
                    <a:pt x="360" y="450"/>
                  </a:lnTo>
                  <a:lnTo>
                    <a:pt x="354" y="444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32"/>
                  </a:lnTo>
                  <a:lnTo>
                    <a:pt x="348" y="426"/>
                  </a:lnTo>
                  <a:lnTo>
                    <a:pt x="342" y="426"/>
                  </a:lnTo>
                  <a:lnTo>
                    <a:pt x="342" y="420"/>
                  </a:lnTo>
                  <a:lnTo>
                    <a:pt x="336" y="420"/>
                  </a:lnTo>
                  <a:lnTo>
                    <a:pt x="336" y="426"/>
                  </a:lnTo>
                  <a:lnTo>
                    <a:pt x="330" y="438"/>
                  </a:lnTo>
                  <a:lnTo>
                    <a:pt x="330" y="444"/>
                  </a:lnTo>
                  <a:lnTo>
                    <a:pt x="324" y="450"/>
                  </a:lnTo>
                  <a:lnTo>
                    <a:pt x="324" y="456"/>
                  </a:lnTo>
                  <a:lnTo>
                    <a:pt x="324" y="450"/>
                  </a:lnTo>
                  <a:lnTo>
                    <a:pt x="318" y="450"/>
                  </a:lnTo>
                  <a:lnTo>
                    <a:pt x="312" y="450"/>
                  </a:lnTo>
                  <a:lnTo>
                    <a:pt x="312" y="456"/>
                  </a:lnTo>
                  <a:lnTo>
                    <a:pt x="312" y="462"/>
                  </a:lnTo>
                  <a:lnTo>
                    <a:pt x="306" y="462"/>
                  </a:lnTo>
                  <a:lnTo>
                    <a:pt x="300" y="462"/>
                  </a:lnTo>
                  <a:lnTo>
                    <a:pt x="294" y="462"/>
                  </a:lnTo>
                  <a:lnTo>
                    <a:pt x="288" y="456"/>
                  </a:lnTo>
                  <a:lnTo>
                    <a:pt x="282" y="456"/>
                  </a:lnTo>
                  <a:lnTo>
                    <a:pt x="282" y="450"/>
                  </a:lnTo>
                  <a:lnTo>
                    <a:pt x="276" y="450"/>
                  </a:lnTo>
                  <a:lnTo>
                    <a:pt x="276" y="444"/>
                  </a:lnTo>
                  <a:lnTo>
                    <a:pt x="270" y="444"/>
                  </a:lnTo>
                  <a:lnTo>
                    <a:pt x="270" y="438"/>
                  </a:lnTo>
                  <a:lnTo>
                    <a:pt x="264" y="432"/>
                  </a:lnTo>
                  <a:lnTo>
                    <a:pt x="258" y="432"/>
                  </a:lnTo>
                  <a:lnTo>
                    <a:pt x="258" y="426"/>
                  </a:lnTo>
                  <a:lnTo>
                    <a:pt x="252" y="426"/>
                  </a:lnTo>
                  <a:lnTo>
                    <a:pt x="252" y="420"/>
                  </a:lnTo>
                  <a:lnTo>
                    <a:pt x="246" y="420"/>
                  </a:lnTo>
                  <a:lnTo>
                    <a:pt x="240" y="420"/>
                  </a:lnTo>
                  <a:lnTo>
                    <a:pt x="240" y="414"/>
                  </a:lnTo>
                  <a:lnTo>
                    <a:pt x="240" y="408"/>
                  </a:lnTo>
                  <a:lnTo>
                    <a:pt x="234" y="402"/>
                  </a:lnTo>
                  <a:lnTo>
                    <a:pt x="234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28" y="384"/>
                  </a:lnTo>
                  <a:lnTo>
                    <a:pt x="228" y="378"/>
                  </a:lnTo>
                  <a:lnTo>
                    <a:pt x="228" y="372"/>
                  </a:lnTo>
                  <a:lnTo>
                    <a:pt x="228" y="378"/>
                  </a:lnTo>
                  <a:lnTo>
                    <a:pt x="222" y="378"/>
                  </a:lnTo>
                  <a:lnTo>
                    <a:pt x="216" y="378"/>
                  </a:lnTo>
                  <a:lnTo>
                    <a:pt x="210" y="384"/>
                  </a:lnTo>
                  <a:lnTo>
                    <a:pt x="204" y="384"/>
                  </a:lnTo>
                  <a:lnTo>
                    <a:pt x="204" y="390"/>
                  </a:lnTo>
                  <a:lnTo>
                    <a:pt x="198" y="390"/>
                  </a:lnTo>
                  <a:lnTo>
                    <a:pt x="192" y="390"/>
                  </a:lnTo>
                  <a:lnTo>
                    <a:pt x="192" y="384"/>
                  </a:lnTo>
                  <a:lnTo>
                    <a:pt x="186" y="384"/>
                  </a:lnTo>
                  <a:lnTo>
                    <a:pt x="186" y="378"/>
                  </a:lnTo>
                  <a:lnTo>
                    <a:pt x="180" y="378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68" y="372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56" y="366"/>
                  </a:lnTo>
                  <a:lnTo>
                    <a:pt x="150" y="366"/>
                  </a:lnTo>
                  <a:lnTo>
                    <a:pt x="144" y="366"/>
                  </a:lnTo>
                  <a:lnTo>
                    <a:pt x="138" y="360"/>
                  </a:lnTo>
                  <a:lnTo>
                    <a:pt x="132" y="360"/>
                  </a:lnTo>
                  <a:lnTo>
                    <a:pt x="126" y="360"/>
                  </a:lnTo>
                  <a:lnTo>
                    <a:pt x="120" y="366"/>
                  </a:lnTo>
                  <a:lnTo>
                    <a:pt x="114" y="366"/>
                  </a:lnTo>
                  <a:lnTo>
                    <a:pt x="114" y="360"/>
                  </a:lnTo>
                  <a:lnTo>
                    <a:pt x="108" y="354"/>
                  </a:lnTo>
                  <a:lnTo>
                    <a:pt x="108" y="348"/>
                  </a:lnTo>
                  <a:lnTo>
                    <a:pt x="108" y="342"/>
                  </a:lnTo>
                  <a:lnTo>
                    <a:pt x="102" y="336"/>
                  </a:lnTo>
                  <a:lnTo>
                    <a:pt x="102" y="330"/>
                  </a:lnTo>
                  <a:lnTo>
                    <a:pt x="102" y="324"/>
                  </a:lnTo>
                  <a:lnTo>
                    <a:pt x="96" y="324"/>
                  </a:lnTo>
                  <a:lnTo>
                    <a:pt x="96" y="318"/>
                  </a:lnTo>
                  <a:lnTo>
                    <a:pt x="96" y="312"/>
                  </a:lnTo>
                  <a:lnTo>
                    <a:pt x="96" y="306"/>
                  </a:lnTo>
                  <a:lnTo>
                    <a:pt x="90" y="306"/>
                  </a:lnTo>
                  <a:lnTo>
                    <a:pt x="90" y="300"/>
                  </a:lnTo>
                  <a:lnTo>
                    <a:pt x="90" y="294"/>
                  </a:lnTo>
                  <a:lnTo>
                    <a:pt x="84" y="288"/>
                  </a:lnTo>
                  <a:lnTo>
                    <a:pt x="84" y="282"/>
                  </a:lnTo>
                  <a:lnTo>
                    <a:pt x="84" y="276"/>
                  </a:lnTo>
                  <a:lnTo>
                    <a:pt x="78" y="270"/>
                  </a:lnTo>
                  <a:lnTo>
                    <a:pt x="78" y="264"/>
                  </a:lnTo>
                  <a:lnTo>
                    <a:pt x="78" y="258"/>
                  </a:lnTo>
                  <a:lnTo>
                    <a:pt x="72" y="258"/>
                  </a:lnTo>
                  <a:lnTo>
                    <a:pt x="72" y="252"/>
                  </a:lnTo>
                  <a:lnTo>
                    <a:pt x="72" y="246"/>
                  </a:lnTo>
                  <a:lnTo>
                    <a:pt x="72" y="240"/>
                  </a:lnTo>
                  <a:lnTo>
                    <a:pt x="66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60" y="216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5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42" y="168"/>
                  </a:lnTo>
                  <a:lnTo>
                    <a:pt x="42" y="162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36" y="144"/>
                  </a:lnTo>
                  <a:lnTo>
                    <a:pt x="30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8" y="9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66" y="30"/>
                  </a:lnTo>
                  <a:lnTo>
                    <a:pt x="72" y="30"/>
                  </a:lnTo>
                  <a:lnTo>
                    <a:pt x="78" y="30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14" y="12"/>
                  </a:lnTo>
                  <a:lnTo>
                    <a:pt x="120" y="12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56" y="18"/>
                  </a:lnTo>
                  <a:lnTo>
                    <a:pt x="156" y="24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2" y="36"/>
                  </a:lnTo>
                  <a:lnTo>
                    <a:pt x="168" y="36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80" y="54"/>
                  </a:lnTo>
                  <a:lnTo>
                    <a:pt x="180" y="60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92" y="66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90"/>
                  </a:lnTo>
                  <a:lnTo>
                    <a:pt x="198" y="96"/>
                  </a:lnTo>
                  <a:lnTo>
                    <a:pt x="198" y="102"/>
                  </a:lnTo>
                  <a:lnTo>
                    <a:pt x="198" y="108"/>
                  </a:lnTo>
                  <a:lnTo>
                    <a:pt x="204" y="108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22" y="102"/>
                  </a:lnTo>
                  <a:lnTo>
                    <a:pt x="222" y="108"/>
                  </a:lnTo>
                  <a:lnTo>
                    <a:pt x="228" y="108"/>
                  </a:lnTo>
                  <a:lnTo>
                    <a:pt x="228" y="114"/>
                  </a:lnTo>
                  <a:lnTo>
                    <a:pt x="234" y="114"/>
                  </a:lnTo>
                  <a:lnTo>
                    <a:pt x="234" y="120"/>
                  </a:lnTo>
                  <a:lnTo>
                    <a:pt x="240" y="120"/>
                  </a:lnTo>
                  <a:lnTo>
                    <a:pt x="246" y="120"/>
                  </a:lnTo>
                  <a:lnTo>
                    <a:pt x="246" y="114"/>
                  </a:lnTo>
                  <a:lnTo>
                    <a:pt x="246" y="108"/>
                  </a:lnTo>
                  <a:lnTo>
                    <a:pt x="252" y="102"/>
                  </a:lnTo>
                  <a:lnTo>
                    <a:pt x="252" y="96"/>
                  </a:lnTo>
                  <a:lnTo>
                    <a:pt x="252" y="90"/>
                  </a:lnTo>
                  <a:lnTo>
                    <a:pt x="252" y="84"/>
                  </a:lnTo>
                  <a:lnTo>
                    <a:pt x="252" y="78"/>
                  </a:lnTo>
                  <a:lnTo>
                    <a:pt x="258" y="78"/>
                  </a:lnTo>
                  <a:lnTo>
                    <a:pt x="264" y="78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0" y="66"/>
                  </a:lnTo>
                  <a:lnTo>
                    <a:pt x="276" y="66"/>
                  </a:lnTo>
                  <a:lnTo>
                    <a:pt x="282" y="78"/>
                  </a:lnTo>
                  <a:lnTo>
                    <a:pt x="288" y="78"/>
                  </a:lnTo>
                  <a:lnTo>
                    <a:pt x="288" y="72"/>
                  </a:lnTo>
                  <a:lnTo>
                    <a:pt x="282" y="60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8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11" name="Freeform 63"/>
            <p:cNvSpPr>
              <a:spLocks/>
            </p:cNvSpPr>
            <p:nvPr/>
          </p:nvSpPr>
          <p:spPr bwMode="auto">
            <a:xfrm>
              <a:off x="5695950" y="2000250"/>
              <a:ext cx="485775" cy="1095375"/>
            </a:xfrm>
            <a:custGeom>
              <a:avLst/>
              <a:gdLst>
                <a:gd name="T0" fmla="*/ 102 w 306"/>
                <a:gd name="T1" fmla="*/ 72 h 690"/>
                <a:gd name="T2" fmla="*/ 96 w 306"/>
                <a:gd name="T3" fmla="*/ 96 h 690"/>
                <a:gd name="T4" fmla="*/ 90 w 306"/>
                <a:gd name="T5" fmla="*/ 132 h 690"/>
                <a:gd name="T6" fmla="*/ 96 w 306"/>
                <a:gd name="T7" fmla="*/ 162 h 690"/>
                <a:gd name="T8" fmla="*/ 120 w 306"/>
                <a:gd name="T9" fmla="*/ 186 h 690"/>
                <a:gd name="T10" fmla="*/ 120 w 306"/>
                <a:gd name="T11" fmla="*/ 162 h 690"/>
                <a:gd name="T12" fmla="*/ 120 w 306"/>
                <a:gd name="T13" fmla="*/ 144 h 690"/>
                <a:gd name="T14" fmla="*/ 132 w 306"/>
                <a:gd name="T15" fmla="*/ 138 h 690"/>
                <a:gd name="T16" fmla="*/ 156 w 306"/>
                <a:gd name="T17" fmla="*/ 132 h 690"/>
                <a:gd name="T18" fmla="*/ 168 w 306"/>
                <a:gd name="T19" fmla="*/ 150 h 690"/>
                <a:gd name="T20" fmla="*/ 186 w 306"/>
                <a:gd name="T21" fmla="*/ 162 h 690"/>
                <a:gd name="T22" fmla="*/ 204 w 306"/>
                <a:gd name="T23" fmla="*/ 174 h 690"/>
                <a:gd name="T24" fmla="*/ 210 w 306"/>
                <a:gd name="T25" fmla="*/ 210 h 690"/>
                <a:gd name="T26" fmla="*/ 222 w 306"/>
                <a:gd name="T27" fmla="*/ 258 h 690"/>
                <a:gd name="T28" fmla="*/ 234 w 306"/>
                <a:gd name="T29" fmla="*/ 300 h 690"/>
                <a:gd name="T30" fmla="*/ 240 w 306"/>
                <a:gd name="T31" fmla="*/ 342 h 690"/>
                <a:gd name="T32" fmla="*/ 252 w 306"/>
                <a:gd name="T33" fmla="*/ 372 h 690"/>
                <a:gd name="T34" fmla="*/ 258 w 306"/>
                <a:gd name="T35" fmla="*/ 420 h 690"/>
                <a:gd name="T36" fmla="*/ 270 w 306"/>
                <a:gd name="T37" fmla="*/ 468 h 690"/>
                <a:gd name="T38" fmla="*/ 282 w 306"/>
                <a:gd name="T39" fmla="*/ 534 h 690"/>
                <a:gd name="T40" fmla="*/ 294 w 306"/>
                <a:gd name="T41" fmla="*/ 588 h 690"/>
                <a:gd name="T42" fmla="*/ 306 w 306"/>
                <a:gd name="T43" fmla="*/ 636 h 690"/>
                <a:gd name="T44" fmla="*/ 252 w 306"/>
                <a:gd name="T45" fmla="*/ 654 h 690"/>
                <a:gd name="T46" fmla="*/ 222 w 306"/>
                <a:gd name="T47" fmla="*/ 654 h 690"/>
                <a:gd name="T48" fmla="*/ 204 w 306"/>
                <a:gd name="T49" fmla="*/ 666 h 690"/>
                <a:gd name="T50" fmla="*/ 162 w 306"/>
                <a:gd name="T51" fmla="*/ 678 h 690"/>
                <a:gd name="T52" fmla="*/ 120 w 306"/>
                <a:gd name="T53" fmla="*/ 690 h 690"/>
                <a:gd name="T54" fmla="*/ 108 w 306"/>
                <a:gd name="T55" fmla="*/ 672 h 690"/>
                <a:gd name="T56" fmla="*/ 120 w 306"/>
                <a:gd name="T57" fmla="*/ 636 h 690"/>
                <a:gd name="T58" fmla="*/ 114 w 306"/>
                <a:gd name="T59" fmla="*/ 600 h 690"/>
                <a:gd name="T60" fmla="*/ 114 w 306"/>
                <a:gd name="T61" fmla="*/ 564 h 690"/>
                <a:gd name="T62" fmla="*/ 96 w 306"/>
                <a:gd name="T63" fmla="*/ 540 h 690"/>
                <a:gd name="T64" fmla="*/ 96 w 306"/>
                <a:gd name="T65" fmla="*/ 510 h 690"/>
                <a:gd name="T66" fmla="*/ 90 w 306"/>
                <a:gd name="T67" fmla="*/ 486 h 690"/>
                <a:gd name="T68" fmla="*/ 72 w 306"/>
                <a:gd name="T69" fmla="*/ 450 h 690"/>
                <a:gd name="T70" fmla="*/ 66 w 306"/>
                <a:gd name="T71" fmla="*/ 420 h 690"/>
                <a:gd name="T72" fmla="*/ 54 w 306"/>
                <a:gd name="T73" fmla="*/ 384 h 690"/>
                <a:gd name="T74" fmla="*/ 36 w 306"/>
                <a:gd name="T75" fmla="*/ 348 h 690"/>
                <a:gd name="T76" fmla="*/ 24 w 306"/>
                <a:gd name="T77" fmla="*/ 312 h 690"/>
                <a:gd name="T78" fmla="*/ 12 w 306"/>
                <a:gd name="T79" fmla="*/ 276 h 690"/>
                <a:gd name="T80" fmla="*/ 6 w 306"/>
                <a:gd name="T81" fmla="*/ 264 h 690"/>
                <a:gd name="T82" fmla="*/ 6 w 306"/>
                <a:gd name="T83" fmla="*/ 252 h 690"/>
                <a:gd name="T84" fmla="*/ 6 w 306"/>
                <a:gd name="T85" fmla="*/ 222 h 690"/>
                <a:gd name="T86" fmla="*/ 18 w 306"/>
                <a:gd name="T87" fmla="*/ 198 h 690"/>
                <a:gd name="T88" fmla="*/ 24 w 306"/>
                <a:gd name="T89" fmla="*/ 174 h 690"/>
                <a:gd name="T90" fmla="*/ 42 w 306"/>
                <a:gd name="T91" fmla="*/ 150 h 690"/>
                <a:gd name="T92" fmla="*/ 48 w 306"/>
                <a:gd name="T93" fmla="*/ 138 h 690"/>
                <a:gd name="T94" fmla="*/ 48 w 306"/>
                <a:gd name="T95" fmla="*/ 96 h 690"/>
                <a:gd name="T96" fmla="*/ 54 w 306"/>
                <a:gd name="T97" fmla="*/ 84 h 690"/>
                <a:gd name="T98" fmla="*/ 48 w 306"/>
                <a:gd name="T99" fmla="*/ 72 h 690"/>
                <a:gd name="T100" fmla="*/ 48 w 306"/>
                <a:gd name="T101" fmla="*/ 66 h 690"/>
                <a:gd name="T102" fmla="*/ 48 w 306"/>
                <a:gd name="T103" fmla="*/ 48 h 690"/>
                <a:gd name="T104" fmla="*/ 48 w 306"/>
                <a:gd name="T105" fmla="*/ 12 h 690"/>
                <a:gd name="T106" fmla="*/ 78 w 306"/>
                <a:gd name="T107" fmla="*/ 0 h 690"/>
                <a:gd name="T108" fmla="*/ 102 w 306"/>
                <a:gd name="T109" fmla="*/ 18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6" h="690">
                  <a:moveTo>
                    <a:pt x="102" y="36"/>
                  </a:moveTo>
                  <a:lnTo>
                    <a:pt x="102" y="42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0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96" y="72"/>
                  </a:lnTo>
                  <a:lnTo>
                    <a:pt x="96" y="78"/>
                  </a:lnTo>
                  <a:lnTo>
                    <a:pt x="96" y="84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96" y="114"/>
                  </a:lnTo>
                  <a:lnTo>
                    <a:pt x="90" y="114"/>
                  </a:lnTo>
                  <a:lnTo>
                    <a:pt x="90" y="120"/>
                  </a:lnTo>
                  <a:lnTo>
                    <a:pt x="90" y="126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38"/>
                  </a:lnTo>
                  <a:lnTo>
                    <a:pt x="96" y="144"/>
                  </a:lnTo>
                  <a:lnTo>
                    <a:pt x="96" y="150"/>
                  </a:lnTo>
                  <a:lnTo>
                    <a:pt x="96" y="156"/>
                  </a:lnTo>
                  <a:lnTo>
                    <a:pt x="102" y="162"/>
                  </a:lnTo>
                  <a:lnTo>
                    <a:pt x="96" y="162"/>
                  </a:lnTo>
                  <a:lnTo>
                    <a:pt x="96" y="168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80"/>
                  </a:lnTo>
                  <a:lnTo>
                    <a:pt x="114" y="180"/>
                  </a:lnTo>
                  <a:lnTo>
                    <a:pt x="120" y="180"/>
                  </a:lnTo>
                  <a:lnTo>
                    <a:pt x="120" y="186"/>
                  </a:lnTo>
                  <a:lnTo>
                    <a:pt x="120" y="180"/>
                  </a:lnTo>
                  <a:lnTo>
                    <a:pt x="126" y="180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0" y="156"/>
                  </a:lnTo>
                  <a:lnTo>
                    <a:pt x="126" y="156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6" y="150"/>
                  </a:lnTo>
                  <a:lnTo>
                    <a:pt x="120" y="150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26" y="138"/>
                  </a:lnTo>
                  <a:lnTo>
                    <a:pt x="132" y="138"/>
                  </a:lnTo>
                  <a:lnTo>
                    <a:pt x="132" y="132"/>
                  </a:lnTo>
                  <a:lnTo>
                    <a:pt x="132" y="138"/>
                  </a:lnTo>
                  <a:lnTo>
                    <a:pt x="138" y="138"/>
                  </a:lnTo>
                  <a:lnTo>
                    <a:pt x="138" y="132"/>
                  </a:lnTo>
                  <a:lnTo>
                    <a:pt x="144" y="132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6" y="126"/>
                  </a:lnTo>
                  <a:lnTo>
                    <a:pt x="156" y="132"/>
                  </a:lnTo>
                  <a:lnTo>
                    <a:pt x="156" y="126"/>
                  </a:lnTo>
                  <a:lnTo>
                    <a:pt x="162" y="126"/>
                  </a:lnTo>
                  <a:lnTo>
                    <a:pt x="162" y="132"/>
                  </a:lnTo>
                  <a:lnTo>
                    <a:pt x="162" y="138"/>
                  </a:lnTo>
                  <a:lnTo>
                    <a:pt x="168" y="138"/>
                  </a:lnTo>
                  <a:lnTo>
                    <a:pt x="168" y="144"/>
                  </a:lnTo>
                  <a:lnTo>
                    <a:pt x="168" y="150"/>
                  </a:lnTo>
                  <a:lnTo>
                    <a:pt x="168" y="156"/>
                  </a:lnTo>
                  <a:lnTo>
                    <a:pt x="174" y="156"/>
                  </a:lnTo>
                  <a:lnTo>
                    <a:pt x="174" y="162"/>
                  </a:lnTo>
                  <a:lnTo>
                    <a:pt x="168" y="162"/>
                  </a:lnTo>
                  <a:lnTo>
                    <a:pt x="174" y="162"/>
                  </a:lnTo>
                  <a:lnTo>
                    <a:pt x="180" y="162"/>
                  </a:lnTo>
                  <a:lnTo>
                    <a:pt x="186" y="162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86" y="168"/>
                  </a:lnTo>
                  <a:lnTo>
                    <a:pt x="192" y="168"/>
                  </a:lnTo>
                  <a:lnTo>
                    <a:pt x="198" y="168"/>
                  </a:lnTo>
                  <a:lnTo>
                    <a:pt x="198" y="174"/>
                  </a:lnTo>
                  <a:lnTo>
                    <a:pt x="204" y="174"/>
                  </a:lnTo>
                  <a:lnTo>
                    <a:pt x="204" y="180"/>
                  </a:lnTo>
                  <a:lnTo>
                    <a:pt x="204" y="186"/>
                  </a:lnTo>
                  <a:lnTo>
                    <a:pt x="210" y="186"/>
                  </a:lnTo>
                  <a:lnTo>
                    <a:pt x="210" y="192"/>
                  </a:lnTo>
                  <a:lnTo>
                    <a:pt x="210" y="198"/>
                  </a:lnTo>
                  <a:lnTo>
                    <a:pt x="210" y="204"/>
                  </a:lnTo>
                  <a:lnTo>
                    <a:pt x="210" y="210"/>
                  </a:lnTo>
                  <a:lnTo>
                    <a:pt x="216" y="216"/>
                  </a:lnTo>
                  <a:lnTo>
                    <a:pt x="216" y="222"/>
                  </a:lnTo>
                  <a:lnTo>
                    <a:pt x="216" y="234"/>
                  </a:lnTo>
                  <a:lnTo>
                    <a:pt x="216" y="240"/>
                  </a:lnTo>
                  <a:lnTo>
                    <a:pt x="222" y="246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2" y="264"/>
                  </a:lnTo>
                  <a:lnTo>
                    <a:pt x="228" y="270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28" y="294"/>
                  </a:lnTo>
                  <a:lnTo>
                    <a:pt x="234" y="294"/>
                  </a:lnTo>
                  <a:lnTo>
                    <a:pt x="234" y="300"/>
                  </a:lnTo>
                  <a:lnTo>
                    <a:pt x="234" y="306"/>
                  </a:lnTo>
                  <a:lnTo>
                    <a:pt x="234" y="312"/>
                  </a:lnTo>
                  <a:lnTo>
                    <a:pt x="240" y="318"/>
                  </a:lnTo>
                  <a:lnTo>
                    <a:pt x="240" y="324"/>
                  </a:lnTo>
                  <a:lnTo>
                    <a:pt x="240" y="330"/>
                  </a:lnTo>
                  <a:lnTo>
                    <a:pt x="240" y="336"/>
                  </a:lnTo>
                  <a:lnTo>
                    <a:pt x="240" y="342"/>
                  </a:lnTo>
                  <a:lnTo>
                    <a:pt x="240" y="348"/>
                  </a:lnTo>
                  <a:lnTo>
                    <a:pt x="246" y="348"/>
                  </a:lnTo>
                  <a:lnTo>
                    <a:pt x="246" y="354"/>
                  </a:lnTo>
                  <a:lnTo>
                    <a:pt x="246" y="360"/>
                  </a:lnTo>
                  <a:lnTo>
                    <a:pt x="246" y="366"/>
                  </a:lnTo>
                  <a:lnTo>
                    <a:pt x="246" y="372"/>
                  </a:lnTo>
                  <a:lnTo>
                    <a:pt x="252" y="372"/>
                  </a:lnTo>
                  <a:lnTo>
                    <a:pt x="252" y="378"/>
                  </a:lnTo>
                  <a:lnTo>
                    <a:pt x="252" y="384"/>
                  </a:lnTo>
                  <a:lnTo>
                    <a:pt x="252" y="390"/>
                  </a:lnTo>
                  <a:lnTo>
                    <a:pt x="252" y="396"/>
                  </a:lnTo>
                  <a:lnTo>
                    <a:pt x="258" y="402"/>
                  </a:lnTo>
                  <a:lnTo>
                    <a:pt x="258" y="408"/>
                  </a:lnTo>
                  <a:lnTo>
                    <a:pt x="258" y="420"/>
                  </a:lnTo>
                  <a:lnTo>
                    <a:pt x="258" y="426"/>
                  </a:lnTo>
                  <a:lnTo>
                    <a:pt x="264" y="432"/>
                  </a:lnTo>
                  <a:lnTo>
                    <a:pt x="264" y="438"/>
                  </a:lnTo>
                  <a:lnTo>
                    <a:pt x="264" y="444"/>
                  </a:lnTo>
                  <a:lnTo>
                    <a:pt x="264" y="450"/>
                  </a:lnTo>
                  <a:lnTo>
                    <a:pt x="264" y="456"/>
                  </a:lnTo>
                  <a:lnTo>
                    <a:pt x="270" y="468"/>
                  </a:lnTo>
                  <a:lnTo>
                    <a:pt x="270" y="480"/>
                  </a:lnTo>
                  <a:lnTo>
                    <a:pt x="276" y="504"/>
                  </a:lnTo>
                  <a:lnTo>
                    <a:pt x="276" y="510"/>
                  </a:lnTo>
                  <a:lnTo>
                    <a:pt x="282" y="516"/>
                  </a:lnTo>
                  <a:lnTo>
                    <a:pt x="282" y="522"/>
                  </a:lnTo>
                  <a:lnTo>
                    <a:pt x="282" y="528"/>
                  </a:lnTo>
                  <a:lnTo>
                    <a:pt x="282" y="534"/>
                  </a:lnTo>
                  <a:lnTo>
                    <a:pt x="282" y="540"/>
                  </a:lnTo>
                  <a:lnTo>
                    <a:pt x="288" y="552"/>
                  </a:lnTo>
                  <a:lnTo>
                    <a:pt x="288" y="558"/>
                  </a:lnTo>
                  <a:lnTo>
                    <a:pt x="288" y="564"/>
                  </a:lnTo>
                  <a:lnTo>
                    <a:pt x="294" y="570"/>
                  </a:lnTo>
                  <a:lnTo>
                    <a:pt x="294" y="576"/>
                  </a:lnTo>
                  <a:lnTo>
                    <a:pt x="294" y="588"/>
                  </a:lnTo>
                  <a:lnTo>
                    <a:pt x="300" y="600"/>
                  </a:lnTo>
                  <a:lnTo>
                    <a:pt x="300" y="606"/>
                  </a:lnTo>
                  <a:lnTo>
                    <a:pt x="300" y="612"/>
                  </a:lnTo>
                  <a:lnTo>
                    <a:pt x="300" y="618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06" y="636"/>
                  </a:lnTo>
                  <a:lnTo>
                    <a:pt x="306" y="642"/>
                  </a:lnTo>
                  <a:lnTo>
                    <a:pt x="288" y="648"/>
                  </a:lnTo>
                  <a:lnTo>
                    <a:pt x="282" y="648"/>
                  </a:lnTo>
                  <a:lnTo>
                    <a:pt x="276" y="648"/>
                  </a:lnTo>
                  <a:lnTo>
                    <a:pt x="264" y="654"/>
                  </a:lnTo>
                  <a:lnTo>
                    <a:pt x="258" y="654"/>
                  </a:lnTo>
                  <a:lnTo>
                    <a:pt x="252" y="654"/>
                  </a:lnTo>
                  <a:lnTo>
                    <a:pt x="246" y="654"/>
                  </a:lnTo>
                  <a:lnTo>
                    <a:pt x="240" y="654"/>
                  </a:lnTo>
                  <a:lnTo>
                    <a:pt x="240" y="648"/>
                  </a:lnTo>
                  <a:lnTo>
                    <a:pt x="234" y="654"/>
                  </a:lnTo>
                  <a:lnTo>
                    <a:pt x="234" y="648"/>
                  </a:lnTo>
                  <a:lnTo>
                    <a:pt x="228" y="648"/>
                  </a:lnTo>
                  <a:lnTo>
                    <a:pt x="222" y="654"/>
                  </a:lnTo>
                  <a:lnTo>
                    <a:pt x="222" y="648"/>
                  </a:lnTo>
                  <a:lnTo>
                    <a:pt x="216" y="648"/>
                  </a:lnTo>
                  <a:lnTo>
                    <a:pt x="216" y="654"/>
                  </a:lnTo>
                  <a:lnTo>
                    <a:pt x="210" y="654"/>
                  </a:lnTo>
                  <a:lnTo>
                    <a:pt x="210" y="660"/>
                  </a:lnTo>
                  <a:lnTo>
                    <a:pt x="210" y="666"/>
                  </a:lnTo>
                  <a:lnTo>
                    <a:pt x="204" y="666"/>
                  </a:lnTo>
                  <a:lnTo>
                    <a:pt x="198" y="666"/>
                  </a:lnTo>
                  <a:lnTo>
                    <a:pt x="192" y="672"/>
                  </a:lnTo>
                  <a:lnTo>
                    <a:pt x="186" y="672"/>
                  </a:lnTo>
                  <a:lnTo>
                    <a:pt x="180" y="672"/>
                  </a:lnTo>
                  <a:lnTo>
                    <a:pt x="174" y="672"/>
                  </a:lnTo>
                  <a:lnTo>
                    <a:pt x="168" y="672"/>
                  </a:lnTo>
                  <a:lnTo>
                    <a:pt x="162" y="678"/>
                  </a:lnTo>
                  <a:lnTo>
                    <a:pt x="156" y="678"/>
                  </a:lnTo>
                  <a:lnTo>
                    <a:pt x="150" y="678"/>
                  </a:lnTo>
                  <a:lnTo>
                    <a:pt x="144" y="684"/>
                  </a:lnTo>
                  <a:lnTo>
                    <a:pt x="138" y="684"/>
                  </a:lnTo>
                  <a:lnTo>
                    <a:pt x="132" y="684"/>
                  </a:lnTo>
                  <a:lnTo>
                    <a:pt x="126" y="684"/>
                  </a:lnTo>
                  <a:lnTo>
                    <a:pt x="120" y="690"/>
                  </a:lnTo>
                  <a:lnTo>
                    <a:pt x="114" y="690"/>
                  </a:lnTo>
                  <a:lnTo>
                    <a:pt x="108" y="690"/>
                  </a:lnTo>
                  <a:lnTo>
                    <a:pt x="108" y="684"/>
                  </a:lnTo>
                  <a:lnTo>
                    <a:pt x="114" y="684"/>
                  </a:lnTo>
                  <a:lnTo>
                    <a:pt x="108" y="684"/>
                  </a:lnTo>
                  <a:lnTo>
                    <a:pt x="108" y="678"/>
                  </a:lnTo>
                  <a:lnTo>
                    <a:pt x="108" y="672"/>
                  </a:lnTo>
                  <a:lnTo>
                    <a:pt x="108" y="666"/>
                  </a:lnTo>
                  <a:lnTo>
                    <a:pt x="114" y="660"/>
                  </a:lnTo>
                  <a:lnTo>
                    <a:pt x="114" y="654"/>
                  </a:lnTo>
                  <a:lnTo>
                    <a:pt x="114" y="648"/>
                  </a:lnTo>
                  <a:lnTo>
                    <a:pt x="114" y="642"/>
                  </a:lnTo>
                  <a:lnTo>
                    <a:pt x="114" y="636"/>
                  </a:lnTo>
                  <a:lnTo>
                    <a:pt x="120" y="636"/>
                  </a:lnTo>
                  <a:lnTo>
                    <a:pt x="120" y="630"/>
                  </a:lnTo>
                  <a:lnTo>
                    <a:pt x="120" y="624"/>
                  </a:lnTo>
                  <a:lnTo>
                    <a:pt x="120" y="618"/>
                  </a:lnTo>
                  <a:lnTo>
                    <a:pt x="114" y="618"/>
                  </a:lnTo>
                  <a:lnTo>
                    <a:pt x="114" y="612"/>
                  </a:lnTo>
                  <a:lnTo>
                    <a:pt x="114" y="606"/>
                  </a:lnTo>
                  <a:lnTo>
                    <a:pt x="114" y="600"/>
                  </a:lnTo>
                  <a:lnTo>
                    <a:pt x="120" y="600"/>
                  </a:lnTo>
                  <a:lnTo>
                    <a:pt x="120" y="594"/>
                  </a:lnTo>
                  <a:lnTo>
                    <a:pt x="114" y="588"/>
                  </a:lnTo>
                  <a:lnTo>
                    <a:pt x="114" y="582"/>
                  </a:lnTo>
                  <a:lnTo>
                    <a:pt x="114" y="576"/>
                  </a:lnTo>
                  <a:lnTo>
                    <a:pt x="114" y="570"/>
                  </a:lnTo>
                  <a:lnTo>
                    <a:pt x="114" y="564"/>
                  </a:lnTo>
                  <a:lnTo>
                    <a:pt x="114" y="558"/>
                  </a:lnTo>
                  <a:lnTo>
                    <a:pt x="108" y="558"/>
                  </a:lnTo>
                  <a:lnTo>
                    <a:pt x="108" y="552"/>
                  </a:lnTo>
                  <a:lnTo>
                    <a:pt x="108" y="546"/>
                  </a:lnTo>
                  <a:lnTo>
                    <a:pt x="102" y="546"/>
                  </a:lnTo>
                  <a:lnTo>
                    <a:pt x="102" y="540"/>
                  </a:lnTo>
                  <a:lnTo>
                    <a:pt x="96" y="540"/>
                  </a:lnTo>
                  <a:lnTo>
                    <a:pt x="96" y="534"/>
                  </a:lnTo>
                  <a:lnTo>
                    <a:pt x="96" y="528"/>
                  </a:lnTo>
                  <a:lnTo>
                    <a:pt x="96" y="522"/>
                  </a:lnTo>
                  <a:lnTo>
                    <a:pt x="102" y="522"/>
                  </a:lnTo>
                  <a:lnTo>
                    <a:pt x="96" y="522"/>
                  </a:lnTo>
                  <a:lnTo>
                    <a:pt x="96" y="516"/>
                  </a:lnTo>
                  <a:lnTo>
                    <a:pt x="96" y="510"/>
                  </a:lnTo>
                  <a:lnTo>
                    <a:pt x="90" y="510"/>
                  </a:lnTo>
                  <a:lnTo>
                    <a:pt x="90" y="504"/>
                  </a:lnTo>
                  <a:lnTo>
                    <a:pt x="96" y="504"/>
                  </a:lnTo>
                  <a:lnTo>
                    <a:pt x="96" y="498"/>
                  </a:lnTo>
                  <a:lnTo>
                    <a:pt x="90" y="498"/>
                  </a:lnTo>
                  <a:lnTo>
                    <a:pt x="90" y="492"/>
                  </a:lnTo>
                  <a:lnTo>
                    <a:pt x="90" y="486"/>
                  </a:lnTo>
                  <a:lnTo>
                    <a:pt x="90" y="480"/>
                  </a:lnTo>
                  <a:lnTo>
                    <a:pt x="90" y="474"/>
                  </a:lnTo>
                  <a:lnTo>
                    <a:pt x="84" y="474"/>
                  </a:lnTo>
                  <a:lnTo>
                    <a:pt x="84" y="468"/>
                  </a:lnTo>
                  <a:lnTo>
                    <a:pt x="78" y="462"/>
                  </a:lnTo>
                  <a:lnTo>
                    <a:pt x="72" y="456"/>
                  </a:lnTo>
                  <a:lnTo>
                    <a:pt x="72" y="450"/>
                  </a:lnTo>
                  <a:lnTo>
                    <a:pt x="78" y="450"/>
                  </a:lnTo>
                  <a:lnTo>
                    <a:pt x="78" y="444"/>
                  </a:lnTo>
                  <a:lnTo>
                    <a:pt x="72" y="438"/>
                  </a:lnTo>
                  <a:lnTo>
                    <a:pt x="66" y="438"/>
                  </a:lnTo>
                  <a:lnTo>
                    <a:pt x="66" y="432"/>
                  </a:lnTo>
                  <a:lnTo>
                    <a:pt x="66" y="426"/>
                  </a:lnTo>
                  <a:lnTo>
                    <a:pt x="66" y="420"/>
                  </a:lnTo>
                  <a:lnTo>
                    <a:pt x="66" y="414"/>
                  </a:lnTo>
                  <a:lnTo>
                    <a:pt x="66" y="408"/>
                  </a:lnTo>
                  <a:lnTo>
                    <a:pt x="60" y="408"/>
                  </a:lnTo>
                  <a:lnTo>
                    <a:pt x="60" y="402"/>
                  </a:lnTo>
                  <a:lnTo>
                    <a:pt x="60" y="396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48" y="378"/>
                  </a:lnTo>
                  <a:lnTo>
                    <a:pt x="48" y="372"/>
                  </a:lnTo>
                  <a:lnTo>
                    <a:pt x="48" y="366"/>
                  </a:lnTo>
                  <a:lnTo>
                    <a:pt x="42" y="360"/>
                  </a:lnTo>
                  <a:lnTo>
                    <a:pt x="42" y="354"/>
                  </a:lnTo>
                  <a:lnTo>
                    <a:pt x="42" y="348"/>
                  </a:lnTo>
                  <a:lnTo>
                    <a:pt x="36" y="348"/>
                  </a:lnTo>
                  <a:lnTo>
                    <a:pt x="36" y="342"/>
                  </a:lnTo>
                  <a:lnTo>
                    <a:pt x="36" y="336"/>
                  </a:lnTo>
                  <a:lnTo>
                    <a:pt x="30" y="330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24" y="318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8" y="288"/>
                  </a:lnTo>
                  <a:lnTo>
                    <a:pt x="12" y="288"/>
                  </a:lnTo>
                  <a:lnTo>
                    <a:pt x="12" y="282"/>
                  </a:lnTo>
                  <a:lnTo>
                    <a:pt x="12" y="276"/>
                  </a:lnTo>
                  <a:lnTo>
                    <a:pt x="6" y="276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6" y="270"/>
                  </a:lnTo>
                  <a:lnTo>
                    <a:pt x="6" y="264"/>
                  </a:lnTo>
                  <a:lnTo>
                    <a:pt x="0" y="264"/>
                  </a:lnTo>
                  <a:lnTo>
                    <a:pt x="6" y="264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8"/>
                  </a:lnTo>
                  <a:lnTo>
                    <a:pt x="0" y="258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6" y="246"/>
                  </a:lnTo>
                  <a:lnTo>
                    <a:pt x="6" y="240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34"/>
                  </a:lnTo>
                  <a:lnTo>
                    <a:pt x="6" y="228"/>
                  </a:lnTo>
                  <a:lnTo>
                    <a:pt x="6" y="222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6" y="216"/>
                  </a:lnTo>
                  <a:lnTo>
                    <a:pt x="6" y="210"/>
                  </a:lnTo>
                  <a:lnTo>
                    <a:pt x="12" y="210"/>
                  </a:lnTo>
                  <a:lnTo>
                    <a:pt x="18" y="204"/>
                  </a:lnTo>
                  <a:lnTo>
                    <a:pt x="18" y="198"/>
                  </a:lnTo>
                  <a:lnTo>
                    <a:pt x="18" y="192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0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30" y="174"/>
                  </a:lnTo>
                  <a:lnTo>
                    <a:pt x="30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6" y="156"/>
                  </a:lnTo>
                  <a:lnTo>
                    <a:pt x="36" y="150"/>
                  </a:lnTo>
                  <a:lnTo>
                    <a:pt x="42" y="150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48" y="138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48" y="90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8" y="60"/>
                  </a:lnTo>
                  <a:lnTo>
                    <a:pt x="54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2" y="36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12" name="Freeform 64"/>
            <p:cNvSpPr>
              <a:spLocks/>
            </p:cNvSpPr>
            <p:nvPr/>
          </p:nvSpPr>
          <p:spPr bwMode="auto">
            <a:xfrm>
              <a:off x="5133975" y="2019300"/>
              <a:ext cx="657225" cy="762000"/>
            </a:xfrm>
            <a:custGeom>
              <a:avLst/>
              <a:gdLst>
                <a:gd name="T0" fmla="*/ 396 w 414"/>
                <a:gd name="T1" fmla="*/ 402 h 480"/>
                <a:gd name="T2" fmla="*/ 378 w 414"/>
                <a:gd name="T3" fmla="*/ 414 h 480"/>
                <a:gd name="T4" fmla="*/ 372 w 414"/>
                <a:gd name="T5" fmla="*/ 426 h 480"/>
                <a:gd name="T6" fmla="*/ 354 w 414"/>
                <a:gd name="T7" fmla="*/ 438 h 480"/>
                <a:gd name="T8" fmla="*/ 348 w 414"/>
                <a:gd name="T9" fmla="*/ 462 h 480"/>
                <a:gd name="T10" fmla="*/ 330 w 414"/>
                <a:gd name="T11" fmla="*/ 480 h 480"/>
                <a:gd name="T12" fmla="*/ 318 w 414"/>
                <a:gd name="T13" fmla="*/ 462 h 480"/>
                <a:gd name="T14" fmla="*/ 294 w 414"/>
                <a:gd name="T15" fmla="*/ 462 h 480"/>
                <a:gd name="T16" fmla="*/ 294 w 414"/>
                <a:gd name="T17" fmla="*/ 432 h 480"/>
                <a:gd name="T18" fmla="*/ 276 w 414"/>
                <a:gd name="T19" fmla="*/ 420 h 480"/>
                <a:gd name="T20" fmla="*/ 264 w 414"/>
                <a:gd name="T21" fmla="*/ 402 h 480"/>
                <a:gd name="T22" fmla="*/ 252 w 414"/>
                <a:gd name="T23" fmla="*/ 384 h 480"/>
                <a:gd name="T24" fmla="*/ 240 w 414"/>
                <a:gd name="T25" fmla="*/ 366 h 480"/>
                <a:gd name="T26" fmla="*/ 222 w 414"/>
                <a:gd name="T27" fmla="*/ 366 h 480"/>
                <a:gd name="T28" fmla="*/ 186 w 414"/>
                <a:gd name="T29" fmla="*/ 384 h 480"/>
                <a:gd name="T30" fmla="*/ 144 w 414"/>
                <a:gd name="T31" fmla="*/ 402 h 480"/>
                <a:gd name="T32" fmla="*/ 90 w 414"/>
                <a:gd name="T33" fmla="*/ 396 h 480"/>
                <a:gd name="T34" fmla="*/ 72 w 414"/>
                <a:gd name="T35" fmla="*/ 360 h 480"/>
                <a:gd name="T36" fmla="*/ 66 w 414"/>
                <a:gd name="T37" fmla="*/ 330 h 480"/>
                <a:gd name="T38" fmla="*/ 42 w 414"/>
                <a:gd name="T39" fmla="*/ 258 h 480"/>
                <a:gd name="T40" fmla="*/ 18 w 414"/>
                <a:gd name="T41" fmla="*/ 204 h 480"/>
                <a:gd name="T42" fmla="*/ 6 w 414"/>
                <a:gd name="T43" fmla="*/ 168 h 480"/>
                <a:gd name="T44" fmla="*/ 24 w 414"/>
                <a:gd name="T45" fmla="*/ 144 h 480"/>
                <a:gd name="T46" fmla="*/ 54 w 414"/>
                <a:gd name="T47" fmla="*/ 132 h 480"/>
                <a:gd name="T48" fmla="*/ 108 w 414"/>
                <a:gd name="T49" fmla="*/ 114 h 480"/>
                <a:gd name="T50" fmla="*/ 138 w 414"/>
                <a:gd name="T51" fmla="*/ 102 h 480"/>
                <a:gd name="T52" fmla="*/ 162 w 414"/>
                <a:gd name="T53" fmla="*/ 90 h 480"/>
                <a:gd name="T54" fmla="*/ 186 w 414"/>
                <a:gd name="T55" fmla="*/ 78 h 480"/>
                <a:gd name="T56" fmla="*/ 216 w 414"/>
                <a:gd name="T57" fmla="*/ 72 h 480"/>
                <a:gd name="T58" fmla="*/ 246 w 414"/>
                <a:gd name="T59" fmla="*/ 60 h 480"/>
                <a:gd name="T60" fmla="*/ 282 w 414"/>
                <a:gd name="T61" fmla="*/ 42 h 480"/>
                <a:gd name="T62" fmla="*/ 312 w 414"/>
                <a:gd name="T63" fmla="*/ 30 h 480"/>
                <a:gd name="T64" fmla="*/ 342 w 414"/>
                <a:gd name="T65" fmla="*/ 24 h 480"/>
                <a:gd name="T66" fmla="*/ 372 w 414"/>
                <a:gd name="T67" fmla="*/ 12 h 480"/>
                <a:gd name="T68" fmla="*/ 402 w 414"/>
                <a:gd name="T69" fmla="*/ 0 h 480"/>
                <a:gd name="T70" fmla="*/ 396 w 414"/>
                <a:gd name="T71" fmla="*/ 18 h 480"/>
                <a:gd name="T72" fmla="*/ 396 w 414"/>
                <a:gd name="T73" fmla="*/ 36 h 480"/>
                <a:gd name="T74" fmla="*/ 402 w 414"/>
                <a:gd name="T75" fmla="*/ 48 h 480"/>
                <a:gd name="T76" fmla="*/ 408 w 414"/>
                <a:gd name="T77" fmla="*/ 60 h 480"/>
                <a:gd name="T78" fmla="*/ 408 w 414"/>
                <a:gd name="T79" fmla="*/ 66 h 480"/>
                <a:gd name="T80" fmla="*/ 408 w 414"/>
                <a:gd name="T81" fmla="*/ 72 h 480"/>
                <a:gd name="T82" fmla="*/ 408 w 414"/>
                <a:gd name="T83" fmla="*/ 78 h 480"/>
                <a:gd name="T84" fmla="*/ 402 w 414"/>
                <a:gd name="T85" fmla="*/ 102 h 480"/>
                <a:gd name="T86" fmla="*/ 396 w 414"/>
                <a:gd name="T87" fmla="*/ 126 h 480"/>
                <a:gd name="T88" fmla="*/ 396 w 414"/>
                <a:gd name="T89" fmla="*/ 132 h 480"/>
                <a:gd name="T90" fmla="*/ 384 w 414"/>
                <a:gd name="T91" fmla="*/ 150 h 480"/>
                <a:gd name="T92" fmla="*/ 378 w 414"/>
                <a:gd name="T93" fmla="*/ 162 h 480"/>
                <a:gd name="T94" fmla="*/ 372 w 414"/>
                <a:gd name="T95" fmla="*/ 186 h 480"/>
                <a:gd name="T96" fmla="*/ 360 w 414"/>
                <a:gd name="T97" fmla="*/ 198 h 480"/>
                <a:gd name="T98" fmla="*/ 360 w 414"/>
                <a:gd name="T99" fmla="*/ 216 h 480"/>
                <a:gd name="T100" fmla="*/ 360 w 414"/>
                <a:gd name="T101" fmla="*/ 234 h 480"/>
                <a:gd name="T102" fmla="*/ 360 w 414"/>
                <a:gd name="T103" fmla="*/ 246 h 480"/>
                <a:gd name="T104" fmla="*/ 360 w 414"/>
                <a:gd name="T105" fmla="*/ 252 h 480"/>
                <a:gd name="T106" fmla="*/ 366 w 414"/>
                <a:gd name="T107" fmla="*/ 276 h 480"/>
                <a:gd name="T108" fmla="*/ 378 w 414"/>
                <a:gd name="T109" fmla="*/ 300 h 480"/>
                <a:gd name="T110" fmla="*/ 390 w 414"/>
                <a:gd name="T111" fmla="*/ 324 h 480"/>
                <a:gd name="T112" fmla="*/ 396 w 414"/>
                <a:gd name="T113" fmla="*/ 348 h 480"/>
                <a:gd name="T114" fmla="*/ 408 w 414"/>
                <a:gd name="T115" fmla="*/ 378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4" h="480">
                  <a:moveTo>
                    <a:pt x="414" y="396"/>
                  </a:moveTo>
                  <a:lnTo>
                    <a:pt x="408" y="396"/>
                  </a:lnTo>
                  <a:lnTo>
                    <a:pt x="402" y="396"/>
                  </a:lnTo>
                  <a:lnTo>
                    <a:pt x="402" y="402"/>
                  </a:lnTo>
                  <a:lnTo>
                    <a:pt x="396" y="402"/>
                  </a:lnTo>
                  <a:lnTo>
                    <a:pt x="390" y="402"/>
                  </a:lnTo>
                  <a:lnTo>
                    <a:pt x="396" y="414"/>
                  </a:lnTo>
                  <a:lnTo>
                    <a:pt x="390" y="414"/>
                  </a:lnTo>
                  <a:lnTo>
                    <a:pt x="384" y="414"/>
                  </a:lnTo>
                  <a:lnTo>
                    <a:pt x="378" y="414"/>
                  </a:lnTo>
                  <a:lnTo>
                    <a:pt x="378" y="420"/>
                  </a:lnTo>
                  <a:lnTo>
                    <a:pt x="384" y="432"/>
                  </a:lnTo>
                  <a:lnTo>
                    <a:pt x="384" y="438"/>
                  </a:lnTo>
                  <a:lnTo>
                    <a:pt x="378" y="438"/>
                  </a:lnTo>
                  <a:lnTo>
                    <a:pt x="372" y="426"/>
                  </a:lnTo>
                  <a:lnTo>
                    <a:pt x="366" y="426"/>
                  </a:lnTo>
                  <a:lnTo>
                    <a:pt x="366" y="432"/>
                  </a:lnTo>
                  <a:lnTo>
                    <a:pt x="360" y="432"/>
                  </a:lnTo>
                  <a:lnTo>
                    <a:pt x="360" y="438"/>
                  </a:lnTo>
                  <a:lnTo>
                    <a:pt x="354" y="438"/>
                  </a:lnTo>
                  <a:lnTo>
                    <a:pt x="348" y="438"/>
                  </a:lnTo>
                  <a:lnTo>
                    <a:pt x="348" y="444"/>
                  </a:lnTo>
                  <a:lnTo>
                    <a:pt x="348" y="450"/>
                  </a:lnTo>
                  <a:lnTo>
                    <a:pt x="348" y="456"/>
                  </a:lnTo>
                  <a:lnTo>
                    <a:pt x="348" y="462"/>
                  </a:lnTo>
                  <a:lnTo>
                    <a:pt x="342" y="468"/>
                  </a:lnTo>
                  <a:lnTo>
                    <a:pt x="342" y="474"/>
                  </a:lnTo>
                  <a:lnTo>
                    <a:pt x="342" y="480"/>
                  </a:lnTo>
                  <a:lnTo>
                    <a:pt x="336" y="480"/>
                  </a:lnTo>
                  <a:lnTo>
                    <a:pt x="330" y="480"/>
                  </a:lnTo>
                  <a:lnTo>
                    <a:pt x="330" y="474"/>
                  </a:lnTo>
                  <a:lnTo>
                    <a:pt x="324" y="474"/>
                  </a:lnTo>
                  <a:lnTo>
                    <a:pt x="324" y="468"/>
                  </a:lnTo>
                  <a:lnTo>
                    <a:pt x="318" y="468"/>
                  </a:lnTo>
                  <a:lnTo>
                    <a:pt x="318" y="462"/>
                  </a:lnTo>
                  <a:lnTo>
                    <a:pt x="312" y="462"/>
                  </a:lnTo>
                  <a:lnTo>
                    <a:pt x="306" y="468"/>
                  </a:lnTo>
                  <a:lnTo>
                    <a:pt x="300" y="468"/>
                  </a:lnTo>
                  <a:lnTo>
                    <a:pt x="294" y="468"/>
                  </a:lnTo>
                  <a:lnTo>
                    <a:pt x="294" y="462"/>
                  </a:lnTo>
                  <a:lnTo>
                    <a:pt x="294" y="456"/>
                  </a:lnTo>
                  <a:lnTo>
                    <a:pt x="294" y="450"/>
                  </a:lnTo>
                  <a:lnTo>
                    <a:pt x="294" y="444"/>
                  </a:lnTo>
                  <a:lnTo>
                    <a:pt x="294" y="438"/>
                  </a:lnTo>
                  <a:lnTo>
                    <a:pt x="294" y="432"/>
                  </a:lnTo>
                  <a:lnTo>
                    <a:pt x="294" y="426"/>
                  </a:lnTo>
                  <a:lnTo>
                    <a:pt x="288" y="426"/>
                  </a:lnTo>
                  <a:lnTo>
                    <a:pt x="282" y="426"/>
                  </a:lnTo>
                  <a:lnTo>
                    <a:pt x="282" y="420"/>
                  </a:lnTo>
                  <a:lnTo>
                    <a:pt x="276" y="420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408"/>
                  </a:lnTo>
                  <a:lnTo>
                    <a:pt x="270" y="402"/>
                  </a:lnTo>
                  <a:lnTo>
                    <a:pt x="264" y="402"/>
                  </a:lnTo>
                  <a:lnTo>
                    <a:pt x="264" y="396"/>
                  </a:lnTo>
                  <a:lnTo>
                    <a:pt x="258" y="396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52" y="384"/>
                  </a:lnTo>
                  <a:lnTo>
                    <a:pt x="252" y="378"/>
                  </a:lnTo>
                  <a:lnTo>
                    <a:pt x="252" y="372"/>
                  </a:lnTo>
                  <a:lnTo>
                    <a:pt x="246" y="372"/>
                  </a:lnTo>
                  <a:lnTo>
                    <a:pt x="246" y="366"/>
                  </a:lnTo>
                  <a:lnTo>
                    <a:pt x="240" y="366"/>
                  </a:lnTo>
                  <a:lnTo>
                    <a:pt x="240" y="360"/>
                  </a:lnTo>
                  <a:lnTo>
                    <a:pt x="240" y="366"/>
                  </a:lnTo>
                  <a:lnTo>
                    <a:pt x="234" y="366"/>
                  </a:lnTo>
                  <a:lnTo>
                    <a:pt x="228" y="366"/>
                  </a:lnTo>
                  <a:lnTo>
                    <a:pt x="222" y="366"/>
                  </a:lnTo>
                  <a:lnTo>
                    <a:pt x="216" y="372"/>
                  </a:lnTo>
                  <a:lnTo>
                    <a:pt x="210" y="372"/>
                  </a:lnTo>
                  <a:lnTo>
                    <a:pt x="198" y="378"/>
                  </a:lnTo>
                  <a:lnTo>
                    <a:pt x="192" y="378"/>
                  </a:lnTo>
                  <a:lnTo>
                    <a:pt x="186" y="384"/>
                  </a:lnTo>
                  <a:lnTo>
                    <a:pt x="180" y="384"/>
                  </a:lnTo>
                  <a:lnTo>
                    <a:pt x="174" y="390"/>
                  </a:lnTo>
                  <a:lnTo>
                    <a:pt x="168" y="390"/>
                  </a:lnTo>
                  <a:lnTo>
                    <a:pt x="162" y="390"/>
                  </a:lnTo>
                  <a:lnTo>
                    <a:pt x="144" y="402"/>
                  </a:lnTo>
                  <a:lnTo>
                    <a:pt x="138" y="402"/>
                  </a:lnTo>
                  <a:lnTo>
                    <a:pt x="108" y="414"/>
                  </a:lnTo>
                  <a:lnTo>
                    <a:pt x="96" y="414"/>
                  </a:lnTo>
                  <a:lnTo>
                    <a:pt x="90" y="402"/>
                  </a:lnTo>
                  <a:lnTo>
                    <a:pt x="90" y="396"/>
                  </a:lnTo>
                  <a:lnTo>
                    <a:pt x="84" y="390"/>
                  </a:lnTo>
                  <a:lnTo>
                    <a:pt x="84" y="378"/>
                  </a:lnTo>
                  <a:lnTo>
                    <a:pt x="78" y="372"/>
                  </a:lnTo>
                  <a:lnTo>
                    <a:pt x="78" y="360"/>
                  </a:lnTo>
                  <a:lnTo>
                    <a:pt x="72" y="360"/>
                  </a:lnTo>
                  <a:lnTo>
                    <a:pt x="72" y="354"/>
                  </a:lnTo>
                  <a:lnTo>
                    <a:pt x="72" y="348"/>
                  </a:lnTo>
                  <a:lnTo>
                    <a:pt x="66" y="342"/>
                  </a:lnTo>
                  <a:lnTo>
                    <a:pt x="66" y="336"/>
                  </a:lnTo>
                  <a:lnTo>
                    <a:pt x="66" y="330"/>
                  </a:lnTo>
                  <a:lnTo>
                    <a:pt x="60" y="324"/>
                  </a:lnTo>
                  <a:lnTo>
                    <a:pt x="60" y="318"/>
                  </a:lnTo>
                  <a:lnTo>
                    <a:pt x="54" y="306"/>
                  </a:lnTo>
                  <a:lnTo>
                    <a:pt x="54" y="294"/>
                  </a:lnTo>
                  <a:lnTo>
                    <a:pt x="42" y="258"/>
                  </a:lnTo>
                  <a:lnTo>
                    <a:pt x="30" y="228"/>
                  </a:lnTo>
                  <a:lnTo>
                    <a:pt x="24" y="222"/>
                  </a:lnTo>
                  <a:lnTo>
                    <a:pt x="24" y="210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2"/>
                  </a:lnTo>
                  <a:lnTo>
                    <a:pt x="12" y="192"/>
                  </a:lnTo>
                  <a:lnTo>
                    <a:pt x="12" y="186"/>
                  </a:lnTo>
                  <a:lnTo>
                    <a:pt x="12" y="180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0" y="156"/>
                  </a:lnTo>
                  <a:lnTo>
                    <a:pt x="0" y="150"/>
                  </a:lnTo>
                  <a:lnTo>
                    <a:pt x="6" y="150"/>
                  </a:lnTo>
                  <a:lnTo>
                    <a:pt x="24" y="144"/>
                  </a:lnTo>
                  <a:lnTo>
                    <a:pt x="30" y="144"/>
                  </a:lnTo>
                  <a:lnTo>
                    <a:pt x="36" y="138"/>
                  </a:lnTo>
                  <a:lnTo>
                    <a:pt x="42" y="132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72" y="126"/>
                  </a:lnTo>
                  <a:lnTo>
                    <a:pt x="84" y="120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8" y="114"/>
                  </a:lnTo>
                  <a:lnTo>
                    <a:pt x="114" y="108"/>
                  </a:lnTo>
                  <a:lnTo>
                    <a:pt x="120" y="108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2"/>
                  </a:lnTo>
                  <a:lnTo>
                    <a:pt x="138" y="96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4" y="84"/>
                  </a:lnTo>
                  <a:lnTo>
                    <a:pt x="180" y="84"/>
                  </a:lnTo>
                  <a:lnTo>
                    <a:pt x="186" y="84"/>
                  </a:lnTo>
                  <a:lnTo>
                    <a:pt x="186" y="78"/>
                  </a:lnTo>
                  <a:lnTo>
                    <a:pt x="192" y="78"/>
                  </a:lnTo>
                  <a:lnTo>
                    <a:pt x="198" y="78"/>
                  </a:lnTo>
                  <a:lnTo>
                    <a:pt x="204" y="72"/>
                  </a:lnTo>
                  <a:lnTo>
                    <a:pt x="210" y="72"/>
                  </a:lnTo>
                  <a:lnTo>
                    <a:pt x="216" y="72"/>
                  </a:lnTo>
                  <a:lnTo>
                    <a:pt x="222" y="66"/>
                  </a:lnTo>
                  <a:lnTo>
                    <a:pt x="228" y="66"/>
                  </a:lnTo>
                  <a:lnTo>
                    <a:pt x="234" y="60"/>
                  </a:lnTo>
                  <a:lnTo>
                    <a:pt x="240" y="60"/>
                  </a:lnTo>
                  <a:lnTo>
                    <a:pt x="246" y="60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6" y="48"/>
                  </a:lnTo>
                  <a:lnTo>
                    <a:pt x="282" y="42"/>
                  </a:lnTo>
                  <a:lnTo>
                    <a:pt x="294" y="42"/>
                  </a:lnTo>
                  <a:lnTo>
                    <a:pt x="300" y="36"/>
                  </a:lnTo>
                  <a:lnTo>
                    <a:pt x="306" y="36"/>
                  </a:lnTo>
                  <a:lnTo>
                    <a:pt x="312" y="36"/>
                  </a:lnTo>
                  <a:lnTo>
                    <a:pt x="312" y="30"/>
                  </a:lnTo>
                  <a:lnTo>
                    <a:pt x="318" y="30"/>
                  </a:lnTo>
                  <a:lnTo>
                    <a:pt x="324" y="30"/>
                  </a:lnTo>
                  <a:lnTo>
                    <a:pt x="330" y="30"/>
                  </a:lnTo>
                  <a:lnTo>
                    <a:pt x="336" y="24"/>
                  </a:lnTo>
                  <a:lnTo>
                    <a:pt x="342" y="24"/>
                  </a:lnTo>
                  <a:lnTo>
                    <a:pt x="348" y="18"/>
                  </a:lnTo>
                  <a:lnTo>
                    <a:pt x="354" y="18"/>
                  </a:lnTo>
                  <a:lnTo>
                    <a:pt x="360" y="12"/>
                  </a:lnTo>
                  <a:lnTo>
                    <a:pt x="366" y="12"/>
                  </a:lnTo>
                  <a:lnTo>
                    <a:pt x="372" y="12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0"/>
                  </a:lnTo>
                  <a:lnTo>
                    <a:pt x="402" y="0"/>
                  </a:lnTo>
                  <a:lnTo>
                    <a:pt x="402" y="6"/>
                  </a:lnTo>
                  <a:lnTo>
                    <a:pt x="402" y="12"/>
                  </a:lnTo>
                  <a:lnTo>
                    <a:pt x="396" y="18"/>
                  </a:lnTo>
                  <a:lnTo>
                    <a:pt x="396" y="24"/>
                  </a:lnTo>
                  <a:lnTo>
                    <a:pt x="402" y="24"/>
                  </a:lnTo>
                  <a:lnTo>
                    <a:pt x="402" y="30"/>
                  </a:lnTo>
                  <a:lnTo>
                    <a:pt x="402" y="36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2" y="42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02" y="48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08" y="60"/>
                  </a:lnTo>
                  <a:lnTo>
                    <a:pt x="402" y="60"/>
                  </a:lnTo>
                  <a:lnTo>
                    <a:pt x="408" y="60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8" y="66"/>
                  </a:lnTo>
                  <a:lnTo>
                    <a:pt x="402" y="66"/>
                  </a:lnTo>
                  <a:lnTo>
                    <a:pt x="402" y="72"/>
                  </a:lnTo>
                  <a:lnTo>
                    <a:pt x="408" y="72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8" y="78"/>
                  </a:lnTo>
                  <a:lnTo>
                    <a:pt x="402" y="78"/>
                  </a:lnTo>
                  <a:lnTo>
                    <a:pt x="402" y="84"/>
                  </a:lnTo>
                  <a:lnTo>
                    <a:pt x="402" y="90"/>
                  </a:lnTo>
                  <a:lnTo>
                    <a:pt x="402" y="96"/>
                  </a:lnTo>
                  <a:lnTo>
                    <a:pt x="402" y="102"/>
                  </a:lnTo>
                  <a:lnTo>
                    <a:pt x="402" y="108"/>
                  </a:lnTo>
                  <a:lnTo>
                    <a:pt x="402" y="114"/>
                  </a:lnTo>
                  <a:lnTo>
                    <a:pt x="402" y="120"/>
                  </a:lnTo>
                  <a:lnTo>
                    <a:pt x="402" y="126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6" y="126"/>
                  </a:lnTo>
                  <a:lnTo>
                    <a:pt x="396" y="132"/>
                  </a:lnTo>
                  <a:lnTo>
                    <a:pt x="390" y="132"/>
                  </a:lnTo>
                  <a:lnTo>
                    <a:pt x="396" y="132"/>
                  </a:lnTo>
                  <a:lnTo>
                    <a:pt x="396" y="138"/>
                  </a:lnTo>
                  <a:lnTo>
                    <a:pt x="390" y="138"/>
                  </a:lnTo>
                  <a:lnTo>
                    <a:pt x="390" y="144"/>
                  </a:lnTo>
                  <a:lnTo>
                    <a:pt x="384" y="144"/>
                  </a:lnTo>
                  <a:lnTo>
                    <a:pt x="384" y="150"/>
                  </a:lnTo>
                  <a:lnTo>
                    <a:pt x="384" y="156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84" y="162"/>
                  </a:lnTo>
                  <a:lnTo>
                    <a:pt x="378" y="162"/>
                  </a:lnTo>
                  <a:lnTo>
                    <a:pt x="378" y="168"/>
                  </a:lnTo>
                  <a:lnTo>
                    <a:pt x="378" y="174"/>
                  </a:lnTo>
                  <a:lnTo>
                    <a:pt x="378" y="180"/>
                  </a:lnTo>
                  <a:lnTo>
                    <a:pt x="372" y="180"/>
                  </a:lnTo>
                  <a:lnTo>
                    <a:pt x="372" y="186"/>
                  </a:lnTo>
                  <a:lnTo>
                    <a:pt x="372" y="192"/>
                  </a:lnTo>
                  <a:lnTo>
                    <a:pt x="366" y="198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198"/>
                  </a:lnTo>
                  <a:lnTo>
                    <a:pt x="360" y="204"/>
                  </a:lnTo>
                  <a:lnTo>
                    <a:pt x="360" y="210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16"/>
                  </a:lnTo>
                  <a:lnTo>
                    <a:pt x="360" y="222"/>
                  </a:lnTo>
                  <a:lnTo>
                    <a:pt x="360" y="228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60" y="234"/>
                  </a:lnTo>
                  <a:lnTo>
                    <a:pt x="360" y="240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54" y="246"/>
                  </a:lnTo>
                  <a:lnTo>
                    <a:pt x="360" y="246"/>
                  </a:lnTo>
                  <a:lnTo>
                    <a:pt x="360" y="252"/>
                  </a:lnTo>
                  <a:lnTo>
                    <a:pt x="354" y="252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52"/>
                  </a:lnTo>
                  <a:lnTo>
                    <a:pt x="360" y="258"/>
                  </a:lnTo>
                  <a:lnTo>
                    <a:pt x="360" y="264"/>
                  </a:lnTo>
                  <a:lnTo>
                    <a:pt x="366" y="264"/>
                  </a:lnTo>
                  <a:lnTo>
                    <a:pt x="366" y="270"/>
                  </a:lnTo>
                  <a:lnTo>
                    <a:pt x="366" y="276"/>
                  </a:lnTo>
                  <a:lnTo>
                    <a:pt x="372" y="276"/>
                  </a:lnTo>
                  <a:lnTo>
                    <a:pt x="372" y="282"/>
                  </a:lnTo>
                  <a:lnTo>
                    <a:pt x="372" y="288"/>
                  </a:lnTo>
                  <a:lnTo>
                    <a:pt x="378" y="294"/>
                  </a:lnTo>
                  <a:lnTo>
                    <a:pt x="378" y="300"/>
                  </a:lnTo>
                  <a:lnTo>
                    <a:pt x="378" y="306"/>
                  </a:lnTo>
                  <a:lnTo>
                    <a:pt x="384" y="306"/>
                  </a:lnTo>
                  <a:lnTo>
                    <a:pt x="384" y="312"/>
                  </a:lnTo>
                  <a:lnTo>
                    <a:pt x="384" y="318"/>
                  </a:lnTo>
                  <a:lnTo>
                    <a:pt x="390" y="324"/>
                  </a:lnTo>
                  <a:lnTo>
                    <a:pt x="390" y="330"/>
                  </a:lnTo>
                  <a:lnTo>
                    <a:pt x="390" y="336"/>
                  </a:lnTo>
                  <a:lnTo>
                    <a:pt x="396" y="336"/>
                  </a:lnTo>
                  <a:lnTo>
                    <a:pt x="396" y="342"/>
                  </a:lnTo>
                  <a:lnTo>
                    <a:pt x="396" y="348"/>
                  </a:lnTo>
                  <a:lnTo>
                    <a:pt x="402" y="354"/>
                  </a:lnTo>
                  <a:lnTo>
                    <a:pt x="402" y="360"/>
                  </a:lnTo>
                  <a:lnTo>
                    <a:pt x="402" y="366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414" y="384"/>
                  </a:lnTo>
                  <a:lnTo>
                    <a:pt x="414" y="390"/>
                  </a:lnTo>
                  <a:lnTo>
                    <a:pt x="414" y="39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75154" y="889241"/>
            <a:ext cx="4230404" cy="51103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124" name="Rectangle 6"/>
          <p:cNvSpPr txBox="1">
            <a:spLocks/>
          </p:cNvSpPr>
          <p:nvPr/>
        </p:nvSpPr>
        <p:spPr>
          <a:xfrm>
            <a:off x="475153" y="889241"/>
            <a:ext cx="4206419" cy="33758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747" tIns="77747" rIns="77747" bIns="77747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Where Capital Region workers 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45530" y="4527239"/>
            <a:ext cx="2226951" cy="64820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 lIns="93296" tIns="46648" rIns="93296" bIns="46648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</a:rPr>
              <a:t>39% of CR workers </a:t>
            </a:r>
            <a:r>
              <a:rPr lang="en-US" sz="1200" dirty="0"/>
              <a:t>(~200k) work in a different county than their home county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6088" y="1260163"/>
            <a:ext cx="3111266" cy="278873"/>
          </a:xfrm>
          <a:prstGeom prst="rect">
            <a:avLst/>
          </a:prstGeom>
        </p:spPr>
        <p:txBody>
          <a:bodyPr wrap="none" lIns="93296" tIns="46648" rIns="93296" bIns="46648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Thousands (% share of total workers in county)</a:t>
            </a:r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custDataLst>
              <p:tags r:id="rId37"/>
            </p:custDataLst>
            <p:extLst/>
          </p:nvPr>
        </p:nvGraphicFramePr>
        <p:xfrm>
          <a:off x="466514" y="2449055"/>
          <a:ext cx="1878923" cy="312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56" imgW="1738155" imgH="3833763" progId="MSGraph.Chart.8">
                  <p:embed followColorScheme="full"/>
                </p:oleObj>
              </mc:Choice>
              <mc:Fallback>
                <p:oleObj name="Chart" r:id="rId56" imgW="1738155" imgH="3833763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14" y="2449055"/>
                        <a:ext cx="1878923" cy="3129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>
            <p:custDataLst>
              <p:tags r:id="rId38"/>
            </p:custDataLst>
          </p:nvPr>
        </p:nvCxnSpPr>
        <p:spPr bwMode="white">
          <a:xfrm>
            <a:off x="855276" y="4353874"/>
            <a:ext cx="1114451" cy="0"/>
          </a:xfrm>
          <a:prstGeom prst="line">
            <a:avLst/>
          </a:prstGeom>
          <a:ln w="9525">
            <a:solidFill>
              <a:schemeClr val="bg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 Placeholder 24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1237560" y="5364597"/>
            <a:ext cx="349885" cy="186271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592FC9E4-7623-4B77-8BBD-CDD524E66C03}" type="datetime'''2''''%''''''''''''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2%</a:t>
            </a:fld>
            <a:endParaRPr lang="en-US" sz="1200" b="1" dirty="0">
              <a:solidFill>
                <a:schemeClr val="bg1"/>
              </a:solidFill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232" name="Text Placeholder 25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1181405" y="4800926"/>
            <a:ext cx="4643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15A4093-EF51-4C0B-B644-DB1CADC520E6}" type="datetime'''''''''3''7''''''''''''''''''''''%''''''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37%</a:t>
            </a:fld>
            <a:endParaRPr lang="en-US" sz="1200" b="1" dirty="0">
              <a:solidFill>
                <a:schemeClr val="bg1"/>
              </a:solidFill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233" name="Text Placeholder 26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1181405" y="3770768"/>
            <a:ext cx="4643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22CD9F0-2097-476A-A44F-62E49A78CF96}" type="datetime'''''''''''3''''''''4''''''''''''''''''%'">
              <a:rPr lang="en-US" sz="1200" b="1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/>
              <a:t>34%</a:t>
            </a:fld>
            <a:endParaRPr lang="en-US" sz="1200" b="1" dirty="0">
              <a:solidFill>
                <a:schemeClr val="bg1"/>
              </a:solidFill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234" name="Text Placeholder 27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1181405" y="2876669"/>
            <a:ext cx="46435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437" tIns="0" rIns="19437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ED673F2-F252-45EF-9ED9-22ADAD63D677}" type="datetime'''''''''''2''''''''''''''8''''''''''''%'''''''''''''''''''">
              <a:rPr lang="en-US" sz="1200">
                <a:latin typeface="Arial"/>
                <a:cs typeface="Arial"/>
                <a:sym typeface="Arial"/>
              </a:rPr>
              <a:pPr algn="ctr"/>
              <a:t>28%</a:t>
            </a:fld>
            <a:endParaRPr lang="en-US" sz="1200" dirty="0"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22" name="Rectangle 21"/>
          <p:cNvSpPr/>
          <p:nvPr>
            <p:custDataLst>
              <p:tags r:id="rId43"/>
            </p:custDataLst>
          </p:nvPr>
        </p:nvSpPr>
        <p:spPr bwMode="auto">
          <a:xfrm>
            <a:off x="2455679" y="2223911"/>
            <a:ext cx="187903" cy="14091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>
            <p:custDataLst>
              <p:tags r:id="rId44"/>
            </p:custDataLst>
          </p:nvPr>
        </p:nvSpPr>
        <p:spPr bwMode="auto">
          <a:xfrm>
            <a:off x="2455679" y="1822214"/>
            <a:ext cx="187903" cy="140918"/>
          </a:xfrm>
          <a:prstGeom prst="rect">
            <a:avLst/>
          </a:prstGeom>
          <a:solidFill>
            <a:srgbClr val="80808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80808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>
            <p:custDataLst>
              <p:tags r:id="rId45"/>
            </p:custDataLst>
          </p:nvPr>
        </p:nvSpPr>
        <p:spPr bwMode="auto">
          <a:xfrm>
            <a:off x="2455679" y="2625608"/>
            <a:ext cx="187903" cy="14091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46"/>
            </p:custDataLst>
          </p:nvPr>
        </p:nvSpPr>
        <p:spPr bwMode="auto">
          <a:xfrm>
            <a:off x="2455679" y="1576013"/>
            <a:ext cx="187903" cy="14091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80808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30" name="Text Placeholder 23"/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2781807" y="2623987"/>
            <a:ext cx="1708392" cy="1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4A07167D-2567-4691-81EC-6BE52F602F93}" type="datetime'''''''Ou''t ''''''''''o''f'' N''ew ''''''''Yor''k ''Stat''e'''">
              <a:rPr lang="en-US" sz="1000">
                <a:latin typeface="Arial"/>
                <a:ea typeface="ＭＳ Ｐゴシック"/>
                <a:cs typeface="Arial"/>
                <a:sym typeface="Arial"/>
              </a:rPr>
              <a:pPr/>
              <a:t>Out of New York State</a:t>
            </a:fld>
            <a:endParaRPr lang="en-US" sz="1000" dirty="0"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225" name="Text Placeholder 18"/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2781807" y="1820594"/>
            <a:ext cx="1790464" cy="31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dirty="0">
                <a:latin typeface="Arial"/>
                <a:ea typeface="ＭＳ Ｐゴシック"/>
                <a:cs typeface="Arial"/>
                <a:sym typeface="Arial"/>
              </a:rPr>
              <a:t>In home county, but not</a:t>
            </a:r>
          </a:p>
          <a:p>
            <a:r>
              <a:rPr lang="en-US" sz="1000" dirty="0">
                <a:latin typeface="Arial"/>
                <a:ea typeface="ＭＳ Ｐゴシック"/>
                <a:cs typeface="Arial"/>
                <a:sym typeface="Arial"/>
              </a:rPr>
              <a:t>home town</a:t>
            </a:r>
          </a:p>
        </p:txBody>
      </p:sp>
      <p:sp>
        <p:nvSpPr>
          <p:cNvPr id="226" name="Text Placeholder 19"/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2781807" y="2222291"/>
            <a:ext cx="1656557" cy="31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dirty="0">
                <a:latin typeface="Arial"/>
                <a:cs typeface="Arial"/>
                <a:sym typeface="Arial"/>
              </a:rPr>
              <a:t>In state, but not home</a:t>
            </a:r>
          </a:p>
          <a:p>
            <a:r>
              <a:rPr lang="en-US" sz="1000" dirty="0">
                <a:latin typeface="Arial"/>
                <a:ea typeface="ＭＳ Ｐゴシック"/>
                <a:cs typeface="Arial"/>
                <a:sym typeface="Arial"/>
              </a:rPr>
              <a:t>county</a:t>
            </a:r>
          </a:p>
        </p:txBody>
      </p:sp>
      <p:sp>
        <p:nvSpPr>
          <p:cNvPr id="224" name="Text Placeholder 17"/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2781807" y="1574392"/>
            <a:ext cx="1030219" cy="1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fld id="{D4332634-357E-4525-9F23-B8D4029BE055}" type="datetime'''''I''''''n'' ''''''''''''''hom''e'''' t''''o''''''wn'">
              <a:rPr lang="en-US" sz="1000">
                <a:latin typeface="Arial"/>
                <a:ea typeface="ＭＳ Ｐゴシック"/>
                <a:cs typeface="Arial"/>
                <a:sym typeface="Arial"/>
              </a:rPr>
              <a:pPr/>
              <a:t>In home town</a:t>
            </a:fld>
            <a:endParaRPr lang="en-US" sz="1000" dirty="0">
              <a:latin typeface="Arial"/>
              <a:ea typeface="ＭＳ Ｐゴシック"/>
              <a:cs typeface="Arial"/>
              <a:sym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3278" y="4330254"/>
            <a:ext cx="1382231" cy="1264880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479472" y="1260163"/>
            <a:ext cx="4093431" cy="282625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% share of total workforce, 2013</a:t>
            </a:r>
          </a:p>
        </p:txBody>
      </p:sp>
    </p:spTree>
    <p:extLst>
      <p:ext uri="{BB962C8B-B14F-4D97-AF65-F5344CB8AC3E}">
        <p14:creationId xmlns:p14="http://schemas.microsoft.com/office/powerpoint/2010/main" val="38266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Prosperity Measures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14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29856"/>
              </p:ext>
            </p:extLst>
          </p:nvPr>
        </p:nvGraphicFramePr>
        <p:xfrm>
          <a:off x="1625600" y="1524000"/>
          <a:ext cx="9144000" cy="246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524000"/>
                <a:gridCol w="2032000"/>
                <a:gridCol w="1625600"/>
              </a:tblGrid>
              <a:tr h="499876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Columbia County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New York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</a:t>
                      </a:r>
                    </a:p>
                  </a:txBody>
                  <a:tcPr marL="12700" marR="12700" marT="9525" marB="0" anchor="b"/>
                </a:tc>
              </a:tr>
              <a:tr h="4998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$57,336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$58,003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$53,046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Social Security Received 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Household,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Population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in Poverty,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64343" y="617220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Census </a:t>
            </a:r>
            <a:r>
              <a:rPr lang="en-US" sz="1400" dirty="0" err="1" smtClean="0">
                <a:latin typeface="Bookman Old Style" panose="02050604050505020204" pitchFamily="18" charset="0"/>
              </a:rPr>
              <a:t>Quickfacts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Rectangle 94"/>
          <p:cNvSpPr>
            <a:spLocks/>
          </p:cNvSpPr>
          <p:nvPr/>
        </p:nvSpPr>
        <p:spPr>
          <a:xfrm>
            <a:off x="249328" y="599306"/>
            <a:ext cx="11709417" cy="295284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7747" tIns="77747" rIns="77747" bIns="7774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429">
              <a:buClr>
                <a:srgbClr val="002960"/>
              </a:buClr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96" name="AutoShape 250"/>
          <p:cNvSpPr>
            <a:spLocks noChangeArrowheads="1"/>
          </p:cNvSpPr>
          <p:nvPr/>
        </p:nvSpPr>
        <p:spPr bwMode="auto">
          <a:xfrm>
            <a:off x="249328" y="599307"/>
            <a:ext cx="11709417" cy="335273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37" tIns="46648" rIns="73471" bIns="46648" anchor="ctr" anchorCtr="0">
            <a:noAutofit/>
          </a:bodyPr>
          <a:lstStyle/>
          <a:p>
            <a:r>
              <a:rPr lang="en-US" sz="1200" b="1" dirty="0">
                <a:solidFill>
                  <a:srgbClr val="002960"/>
                </a:solidFill>
              </a:rPr>
              <a:t>Number of people in poverty 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1" y="23150"/>
            <a:ext cx="11725484" cy="4985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Poverty rates significantly higher in urban areas</a:t>
            </a:r>
          </a:p>
        </p:txBody>
      </p:sp>
      <p:sp>
        <p:nvSpPr>
          <p:cNvPr id="5" name="McK 5. Source"/>
          <p:cNvSpPr>
            <a:spLocks noChangeArrowheads="1"/>
          </p:cNvSpPr>
          <p:nvPr/>
        </p:nvSpPr>
        <p:spPr bwMode="auto">
          <a:xfrm>
            <a:off x="233189" y="6565611"/>
            <a:ext cx="6218256" cy="15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479439" indent="-479439" defTabSz="913429"/>
            <a:r>
              <a:rPr lang="en-US" sz="1000" dirty="0">
                <a:solidFill>
                  <a:srgbClr val="000000"/>
                </a:solidFill>
              </a:rPr>
              <a:t>Source: American Community Survey</a:t>
            </a:r>
          </a:p>
        </p:txBody>
      </p:sp>
      <p:graphicFrame>
        <p:nvGraphicFramePr>
          <p:cNvPr id="66" name="Object 65"/>
          <p:cNvGraphicFramePr>
            <a:graphicFrameLocks/>
          </p:cNvGraphicFramePr>
          <p:nvPr>
            <p:custDataLst>
              <p:tags r:id="rId3"/>
            </p:custDataLst>
            <p:extLst/>
          </p:nvPr>
        </p:nvGraphicFramePr>
        <p:xfrm>
          <a:off x="1762387" y="894099"/>
          <a:ext cx="10094939" cy="99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36" imgW="9274931" imgH="1214290" progId="MSGraph.Chart.8">
                  <p:embed followColorScheme="full"/>
                </p:oleObj>
              </mc:Choice>
              <mc:Fallback>
                <p:oleObj name="Chart" r:id="rId36" imgW="9274931" imgH="121429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387" y="894099"/>
                        <a:ext cx="10094939" cy="991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1" name="Freeform 20"/>
          <p:cNvSpPr/>
          <p:nvPr>
            <p:custDataLst>
              <p:tags r:id="rId4"/>
            </p:custDataLst>
          </p:nvPr>
        </p:nvSpPr>
        <p:spPr bwMode="auto">
          <a:xfrm>
            <a:off x="10671510" y="1703972"/>
            <a:ext cx="131748" cy="149018"/>
          </a:xfrm>
          <a:custGeom>
            <a:avLst/>
            <a:gdLst/>
            <a:ahLst/>
            <a:cxnLst/>
            <a:rect l="0" t="0" r="0" b="0"/>
            <a:pathLst>
              <a:path w="96838" h="146051">
                <a:moveTo>
                  <a:pt x="96837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7" y="0"/>
                </a:lnTo>
                <a:close/>
              </a:path>
            </a:pathLst>
          </a:custGeom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>
            <p:custDataLst>
              <p:tags r:id="rId5"/>
            </p:custDataLst>
          </p:nvPr>
        </p:nvSpPr>
        <p:spPr bwMode="auto">
          <a:xfrm>
            <a:off x="10749262" y="1703972"/>
            <a:ext cx="53996" cy="149018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>
            <p:custDataLst>
              <p:tags r:id="rId6"/>
            </p:custDataLst>
          </p:nvPr>
        </p:nvSpPr>
        <p:spPr bwMode="auto">
          <a:xfrm>
            <a:off x="10671510" y="1703972"/>
            <a:ext cx="53996" cy="149018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/>
          </a:p>
        </p:txBody>
      </p:sp>
      <p:sp>
        <p:nvSpPr>
          <p:cNvPr id="129" name="Text Placeholder 71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10872370" y="1921019"/>
            <a:ext cx="56802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51387287-EC89-49A8-ABCC-BF6C77B6C498}" type="datetime'''M''''''''i''l''''t''''''''''''o''''''''''''''''''''n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Milton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8" name="Text Placeholder 70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9887508" y="1921019"/>
            <a:ext cx="727849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7ED7587C-B23F-488D-9DB4-783B6D122145}" type="datetime'''H''u''''''ds''''''''o''''n''''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Hudson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7" name="Text Placeholder 69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8915603" y="1921019"/>
            <a:ext cx="650096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Rotter-dam</a:t>
            </a:r>
          </a:p>
        </p:txBody>
      </p:sp>
      <p:sp>
        <p:nvSpPr>
          <p:cNvPr id="126" name="Text Placeholder 68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7883224" y="1921019"/>
            <a:ext cx="807760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Glenville</a:t>
            </a:r>
          </a:p>
        </p:txBody>
      </p:sp>
      <p:sp>
        <p:nvSpPr>
          <p:cNvPr id="81" name="Text Placeholder 54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958835" y="1921019"/>
            <a:ext cx="855276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D091D6D5-3144-4227-9857-D03BB47A929C}" type="datetime'''Sa''r''''''ato''''g''a'' ''''Sp''''r''''''''in''''''''gs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Saratoga Springs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0" name="Text Placeholder 53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973972" y="1921019"/>
            <a:ext cx="751605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Guilder-land</a:t>
            </a:r>
          </a:p>
        </p:txBody>
      </p:sp>
      <p:sp>
        <p:nvSpPr>
          <p:cNvPr id="79" name="Text Placeholder 52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002068" y="1921019"/>
            <a:ext cx="714891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BE0B885B-BDA4-4400-912E-2D4DB842E26D}" type="datetime'''C''o''l''''''''''''''''o''''''''''''''''''n''''i''e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Colonie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1" name="Text Placeholder 73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017205" y="1921019"/>
            <a:ext cx="423319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017E69D6-A089-4D4E-A923-6BE86AF4D1C4}" type="datetime'''T''''r''o''''''''''''''''y''''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Troy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0" name="Text Placeholder 72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3045300" y="1921019"/>
            <a:ext cx="740808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Sche-nectady</a:t>
            </a:r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" name="Text Placeholder 49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2060437" y="1921019"/>
            <a:ext cx="647936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0466B4EB-EF00-402B-9C09-C2410F1E04D9}" type="datetime'''''''''''''''Al''b''''''''''''''''''''''''''''a''ny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Albany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0" name="Rectangle 21"/>
          <p:cNvSpPr txBox="1">
            <a:spLocks/>
          </p:cNvSpPr>
          <p:nvPr/>
        </p:nvSpPr>
        <p:spPr>
          <a:xfrm>
            <a:off x="353902" y="2731817"/>
            <a:ext cx="1534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Share of CR people in poverty, </a:t>
            </a:r>
            <a:r>
              <a:rPr lang="en-US" sz="1200" dirty="0">
                <a:solidFill>
                  <a:srgbClr val="808080"/>
                </a:solidFill>
              </a:rPr>
              <a:t>%</a:t>
            </a:r>
          </a:p>
        </p:txBody>
      </p:sp>
      <p:sp>
        <p:nvSpPr>
          <p:cNvPr id="134" name="Marvin tracker circle"/>
          <p:cNvSpPr/>
          <p:nvPr/>
        </p:nvSpPr>
        <p:spPr>
          <a:xfrm>
            <a:off x="2034520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21.6</a:t>
            </a:r>
          </a:p>
        </p:txBody>
      </p:sp>
      <p:sp>
        <p:nvSpPr>
          <p:cNvPr id="135" name="Marvin tracker circle"/>
          <p:cNvSpPr/>
          <p:nvPr/>
        </p:nvSpPr>
        <p:spPr>
          <a:xfrm>
            <a:off x="3011483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14.5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6" name="Marvin tracker circle"/>
          <p:cNvSpPr/>
          <p:nvPr/>
        </p:nvSpPr>
        <p:spPr>
          <a:xfrm>
            <a:off x="3988446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12.4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7" name="Marvin tracker circle"/>
          <p:cNvSpPr/>
          <p:nvPr/>
        </p:nvSpPr>
        <p:spPr>
          <a:xfrm>
            <a:off x="4965408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5.2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8" name="Marvin tracker circle"/>
          <p:cNvSpPr/>
          <p:nvPr/>
        </p:nvSpPr>
        <p:spPr>
          <a:xfrm>
            <a:off x="5942371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9" name="Marvin tracker circle"/>
          <p:cNvSpPr/>
          <p:nvPr/>
        </p:nvSpPr>
        <p:spPr>
          <a:xfrm>
            <a:off x="6919333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0" name="Marvin tracker circle"/>
          <p:cNvSpPr/>
          <p:nvPr/>
        </p:nvSpPr>
        <p:spPr>
          <a:xfrm>
            <a:off x="7896296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1" name="Marvin tracker circle"/>
          <p:cNvSpPr/>
          <p:nvPr/>
        </p:nvSpPr>
        <p:spPr>
          <a:xfrm>
            <a:off x="8873259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2" name="Marvin tracker circle"/>
          <p:cNvSpPr/>
          <p:nvPr/>
        </p:nvSpPr>
        <p:spPr>
          <a:xfrm>
            <a:off x="10827183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3" name="Marvin tracker circle"/>
          <p:cNvSpPr/>
          <p:nvPr/>
        </p:nvSpPr>
        <p:spPr>
          <a:xfrm>
            <a:off x="9850222" y="2869313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>
            <a:spLocks/>
          </p:cNvSpPr>
          <p:nvPr/>
        </p:nvSpPr>
        <p:spPr>
          <a:xfrm>
            <a:off x="249328" y="3663865"/>
            <a:ext cx="11709417" cy="281218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7747" tIns="77747" rIns="77747" bIns="7774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3429">
              <a:buClr>
                <a:srgbClr val="002960"/>
              </a:buClr>
            </a:pPr>
            <a:endParaRPr lang="en-US" sz="1200" dirty="0" err="1">
              <a:solidFill>
                <a:srgbClr val="000000"/>
              </a:solidFill>
            </a:endParaRPr>
          </a:p>
        </p:txBody>
      </p:sp>
      <p:sp>
        <p:nvSpPr>
          <p:cNvPr id="48" name="AutoShape 250"/>
          <p:cNvSpPr>
            <a:spLocks noChangeArrowheads="1"/>
          </p:cNvSpPr>
          <p:nvPr/>
        </p:nvSpPr>
        <p:spPr bwMode="auto">
          <a:xfrm>
            <a:off x="249328" y="3663866"/>
            <a:ext cx="11709417" cy="335273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4637" tIns="46648" rIns="73471" bIns="46648" anchor="ctr" anchorCtr="0">
            <a:noAutofit/>
          </a:bodyPr>
          <a:lstStyle/>
          <a:p>
            <a:r>
              <a:rPr lang="en-US" sz="1200" b="1" dirty="0">
                <a:solidFill>
                  <a:srgbClr val="002960"/>
                </a:solidFill>
              </a:rPr>
              <a:t>Number of children &lt;18 in poverty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9" name="Object 48"/>
          <p:cNvGraphicFramePr>
            <a:graphicFrameLocks/>
          </p:cNvGraphicFramePr>
          <p:nvPr>
            <p:custDataLst>
              <p:tags r:id="rId17"/>
            </p:custDataLst>
            <p:extLst/>
          </p:nvPr>
        </p:nvGraphicFramePr>
        <p:xfrm>
          <a:off x="1762387" y="3848515"/>
          <a:ext cx="10094939" cy="932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38" imgW="9274931" imgH="1143236" progId="MSGraph.Chart.8">
                  <p:embed followColorScheme="full"/>
                </p:oleObj>
              </mc:Choice>
              <mc:Fallback>
                <p:oleObj name="Chart" r:id="rId38" imgW="9274931" imgH="11432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387" y="3848515"/>
                        <a:ext cx="10094939" cy="9329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4" name="Freeform 23"/>
          <p:cNvSpPr/>
          <p:nvPr>
            <p:custDataLst>
              <p:tags r:id="rId18"/>
            </p:custDataLst>
          </p:nvPr>
        </p:nvSpPr>
        <p:spPr bwMode="auto">
          <a:xfrm>
            <a:off x="10671510" y="4580639"/>
            <a:ext cx="131748" cy="149018"/>
          </a:xfrm>
          <a:custGeom>
            <a:avLst/>
            <a:gdLst/>
            <a:ahLst/>
            <a:cxnLst/>
            <a:rect l="0" t="0" r="0" b="0"/>
            <a:pathLst>
              <a:path w="96838" h="146051">
                <a:moveTo>
                  <a:pt x="96837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7" y="0"/>
                </a:lnTo>
                <a:close/>
              </a:path>
            </a:pathLst>
          </a:custGeom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>
            <p:custDataLst>
              <p:tags r:id="rId19"/>
            </p:custDataLst>
          </p:nvPr>
        </p:nvSpPr>
        <p:spPr bwMode="auto">
          <a:xfrm>
            <a:off x="10749262" y="4580639"/>
            <a:ext cx="53996" cy="149018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>
            <p:custDataLst>
              <p:tags r:id="rId20"/>
            </p:custDataLst>
          </p:nvPr>
        </p:nvSpPr>
        <p:spPr bwMode="auto">
          <a:xfrm>
            <a:off x="10671510" y="4580639"/>
            <a:ext cx="53996" cy="149018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/>
          </a:p>
        </p:txBody>
      </p:sp>
      <p:sp>
        <p:nvSpPr>
          <p:cNvPr id="61" name="Text Placeholder 73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4017205" y="4797686"/>
            <a:ext cx="423319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149FDB7E-BCC5-45A4-85A1-1392C0DCC13C}" type="datetime'T''''''''''''''''r''''''''''''o''''y''''''''''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Troy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Text Placeholder 72"/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3045300" y="4797686"/>
            <a:ext cx="740808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Sche-nectady</a:t>
            </a:r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9" name="Text Placeholder 49"/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2060437" y="4797686"/>
            <a:ext cx="647936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729BC9F9-765E-4E0D-9336-E0DFA30341ED}" type="datetime'''Al''''''''''''''''''''''b''''''''''''an''''''''''y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Albany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Text Placeholder 71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10872372" y="4797686"/>
            <a:ext cx="568025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B739628A-7E05-44FC-8AA5-DA646CB1516A}" type="datetime'''''''M''''''''''''''''''''''''''''''''ilt''''''''o''''''n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Milton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Text Placeholder 69"/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8915603" y="4797686"/>
            <a:ext cx="650096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Rotter-dam</a:t>
            </a:r>
          </a:p>
        </p:txBody>
      </p:sp>
      <p:sp>
        <p:nvSpPr>
          <p:cNvPr id="53" name="Text Placeholder 70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9887506" y="4797686"/>
            <a:ext cx="727849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49AB3700-E524-4580-9171-DC10C3B49019}" type="datetime'H''''''''''''''''u''d''so''''n''''''''''''''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Hudson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Text Placeholder 68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7883224" y="4797686"/>
            <a:ext cx="807760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Glenville</a:t>
            </a:r>
          </a:p>
        </p:txBody>
      </p:sp>
      <p:sp>
        <p:nvSpPr>
          <p:cNvPr id="54" name="Text Placeholder 54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6958835" y="4797686"/>
            <a:ext cx="855276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AD8C0588-4B1F-40E9-A89E-F4167A501016}" type="datetime'''S''a''''''''r''at''oga'''''' ''''S''''''''p''''r''i''n''gs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Saratoga Springs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" name="Text Placeholder 53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5973972" y="4797686"/>
            <a:ext cx="751605" cy="3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Guilder-land</a:t>
            </a:r>
          </a:p>
        </p:txBody>
      </p:sp>
      <p:sp>
        <p:nvSpPr>
          <p:cNvPr id="63" name="Text Placeholder 52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5002068" y="4797686"/>
            <a:ext cx="714891" cy="18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fld id="{0E286613-FEA1-4D89-8EC0-E212EEC269A4}" type="datetime'''''''''''''C''''o''''''l''''''''on''''''i''''e'''''''''">
              <a:rPr lang="en-US" sz="1200">
                <a:solidFill>
                  <a:srgbClr val="000000"/>
                </a:solidFill>
                <a:latin typeface="Arial"/>
                <a:cs typeface="Arial"/>
                <a:sym typeface="Arial"/>
              </a:rPr>
              <a:pPr>
                <a:buClr>
                  <a:srgbClr val="002960"/>
                </a:buClr>
              </a:pPr>
              <a:t>Colonie</a:t>
            </a:fld>
            <a:endParaRPr lang="en-US" sz="12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Rectangle 21"/>
          <p:cNvSpPr txBox="1">
            <a:spLocks/>
          </p:cNvSpPr>
          <p:nvPr/>
        </p:nvSpPr>
        <p:spPr>
          <a:xfrm>
            <a:off x="353902" y="5206653"/>
            <a:ext cx="15345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Child poverty rate, </a:t>
            </a:r>
            <a:r>
              <a:rPr lang="en-US" sz="1200" dirty="0">
                <a:solidFill>
                  <a:srgbClr val="808080"/>
                </a:solidFill>
              </a:rPr>
              <a:t>%</a:t>
            </a:r>
          </a:p>
        </p:txBody>
      </p:sp>
      <p:sp>
        <p:nvSpPr>
          <p:cNvPr id="69" name="Marvin tracker circle"/>
          <p:cNvSpPr/>
          <p:nvPr/>
        </p:nvSpPr>
        <p:spPr>
          <a:xfrm>
            <a:off x="2034520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32.2</a:t>
            </a:r>
          </a:p>
        </p:txBody>
      </p:sp>
      <p:sp>
        <p:nvSpPr>
          <p:cNvPr id="70" name="Marvin tracker circle"/>
          <p:cNvSpPr/>
          <p:nvPr/>
        </p:nvSpPr>
        <p:spPr>
          <a:xfrm>
            <a:off x="3011483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41.9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Marvin tracker circle"/>
          <p:cNvSpPr/>
          <p:nvPr/>
        </p:nvSpPr>
        <p:spPr>
          <a:xfrm>
            <a:off x="3988446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46.4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2" name="Marvin tracker circle"/>
          <p:cNvSpPr/>
          <p:nvPr/>
        </p:nvSpPr>
        <p:spPr>
          <a:xfrm>
            <a:off x="4965408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9.8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3" name="Marvin tracker circle"/>
          <p:cNvSpPr/>
          <p:nvPr/>
        </p:nvSpPr>
        <p:spPr>
          <a:xfrm>
            <a:off x="5942371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5.3</a:t>
            </a:r>
          </a:p>
        </p:txBody>
      </p:sp>
      <p:sp>
        <p:nvSpPr>
          <p:cNvPr id="74" name="Marvin tracker circle"/>
          <p:cNvSpPr/>
          <p:nvPr/>
        </p:nvSpPr>
        <p:spPr>
          <a:xfrm>
            <a:off x="6919333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4.5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" name="Marvin tracker circle"/>
          <p:cNvSpPr/>
          <p:nvPr/>
        </p:nvSpPr>
        <p:spPr>
          <a:xfrm>
            <a:off x="7896296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4.1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Marvin tracker circle"/>
          <p:cNvSpPr/>
          <p:nvPr/>
        </p:nvSpPr>
        <p:spPr>
          <a:xfrm>
            <a:off x="8873259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7.1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8" name="Marvin tracker circle"/>
          <p:cNvSpPr/>
          <p:nvPr/>
        </p:nvSpPr>
        <p:spPr>
          <a:xfrm>
            <a:off x="10827183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7.2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2" name="Marvin tracker circle"/>
          <p:cNvSpPr/>
          <p:nvPr/>
        </p:nvSpPr>
        <p:spPr>
          <a:xfrm>
            <a:off x="9850222" y="5249941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31.8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4" name="Freeform 2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5400000">
            <a:off x="3288359" y="1761963"/>
            <a:ext cx="185647" cy="2878729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249"/>
              <a:gd name="connsiteY0" fmla="*/ 153 h 1152"/>
              <a:gd name="connsiteX1" fmla="*/ 199 w 249"/>
              <a:gd name="connsiteY1" fmla="*/ 0 h 1152"/>
              <a:gd name="connsiteX2" fmla="*/ 199 w 249"/>
              <a:gd name="connsiteY2" fmla="*/ 528 h 1152"/>
              <a:gd name="connsiteX3" fmla="*/ 249 w 249"/>
              <a:gd name="connsiteY3" fmla="*/ 576 h 1152"/>
              <a:gd name="connsiteX4" fmla="*/ 199 w 249"/>
              <a:gd name="connsiteY4" fmla="*/ 624 h 1152"/>
              <a:gd name="connsiteX5" fmla="*/ 199 w 249"/>
              <a:gd name="connsiteY5" fmla="*/ 1152 h 1152"/>
              <a:gd name="connsiteX6" fmla="*/ 134 w 249"/>
              <a:gd name="connsiteY6" fmla="*/ 1152 h 1152"/>
              <a:gd name="connsiteX0" fmla="*/ 0 w 249"/>
              <a:gd name="connsiteY0" fmla="*/ 0 h 999"/>
              <a:gd name="connsiteX1" fmla="*/ 49 w 249"/>
              <a:gd name="connsiteY1" fmla="*/ 0 h 999"/>
              <a:gd name="connsiteX2" fmla="*/ 199 w 249"/>
              <a:gd name="connsiteY2" fmla="*/ 375 h 999"/>
              <a:gd name="connsiteX3" fmla="*/ 249 w 249"/>
              <a:gd name="connsiteY3" fmla="*/ 423 h 999"/>
              <a:gd name="connsiteX4" fmla="*/ 199 w 249"/>
              <a:gd name="connsiteY4" fmla="*/ 471 h 999"/>
              <a:gd name="connsiteX5" fmla="*/ 199 w 249"/>
              <a:gd name="connsiteY5" fmla="*/ 999 h 999"/>
              <a:gd name="connsiteX6" fmla="*/ 134 w 249"/>
              <a:gd name="connsiteY6" fmla="*/ 999 h 999"/>
              <a:gd name="connsiteX0" fmla="*/ 0 w 249"/>
              <a:gd name="connsiteY0" fmla="*/ 0 h 999"/>
              <a:gd name="connsiteX1" fmla="*/ 49 w 249"/>
              <a:gd name="connsiteY1" fmla="*/ 0 h 999"/>
              <a:gd name="connsiteX2" fmla="*/ 49 w 249"/>
              <a:gd name="connsiteY2" fmla="*/ 457 h 999"/>
              <a:gd name="connsiteX3" fmla="*/ 249 w 249"/>
              <a:gd name="connsiteY3" fmla="*/ 423 h 999"/>
              <a:gd name="connsiteX4" fmla="*/ 199 w 249"/>
              <a:gd name="connsiteY4" fmla="*/ 471 h 999"/>
              <a:gd name="connsiteX5" fmla="*/ 199 w 249"/>
              <a:gd name="connsiteY5" fmla="*/ 999 h 999"/>
              <a:gd name="connsiteX6" fmla="*/ 134 w 249"/>
              <a:gd name="connsiteY6" fmla="*/ 999 h 999"/>
              <a:gd name="connsiteX0" fmla="*/ 0 w 199"/>
              <a:gd name="connsiteY0" fmla="*/ 0 h 999"/>
              <a:gd name="connsiteX1" fmla="*/ 49 w 199"/>
              <a:gd name="connsiteY1" fmla="*/ 0 h 999"/>
              <a:gd name="connsiteX2" fmla="*/ 49 w 199"/>
              <a:gd name="connsiteY2" fmla="*/ 457 h 999"/>
              <a:gd name="connsiteX3" fmla="*/ 87 w 199"/>
              <a:gd name="connsiteY3" fmla="*/ 498 h 999"/>
              <a:gd name="connsiteX4" fmla="*/ 199 w 199"/>
              <a:gd name="connsiteY4" fmla="*/ 471 h 999"/>
              <a:gd name="connsiteX5" fmla="*/ 199 w 199"/>
              <a:gd name="connsiteY5" fmla="*/ 999 h 999"/>
              <a:gd name="connsiteX6" fmla="*/ 134 w 199"/>
              <a:gd name="connsiteY6" fmla="*/ 999 h 999"/>
              <a:gd name="connsiteX0" fmla="*/ 0 w 199"/>
              <a:gd name="connsiteY0" fmla="*/ 0 h 999"/>
              <a:gd name="connsiteX1" fmla="*/ 49 w 199"/>
              <a:gd name="connsiteY1" fmla="*/ 0 h 999"/>
              <a:gd name="connsiteX2" fmla="*/ 49 w 199"/>
              <a:gd name="connsiteY2" fmla="*/ 457 h 999"/>
              <a:gd name="connsiteX3" fmla="*/ 87 w 199"/>
              <a:gd name="connsiteY3" fmla="*/ 498 h 999"/>
              <a:gd name="connsiteX4" fmla="*/ 49 w 199"/>
              <a:gd name="connsiteY4" fmla="*/ 540 h 999"/>
              <a:gd name="connsiteX5" fmla="*/ 199 w 199"/>
              <a:gd name="connsiteY5" fmla="*/ 999 h 999"/>
              <a:gd name="connsiteX6" fmla="*/ 134 w 199"/>
              <a:gd name="connsiteY6" fmla="*/ 999 h 999"/>
              <a:gd name="connsiteX0" fmla="*/ 0 w 134"/>
              <a:gd name="connsiteY0" fmla="*/ 0 h 999"/>
              <a:gd name="connsiteX1" fmla="*/ 49 w 134"/>
              <a:gd name="connsiteY1" fmla="*/ 0 h 999"/>
              <a:gd name="connsiteX2" fmla="*/ 49 w 134"/>
              <a:gd name="connsiteY2" fmla="*/ 457 h 999"/>
              <a:gd name="connsiteX3" fmla="*/ 87 w 134"/>
              <a:gd name="connsiteY3" fmla="*/ 498 h 999"/>
              <a:gd name="connsiteX4" fmla="*/ 49 w 134"/>
              <a:gd name="connsiteY4" fmla="*/ 540 h 999"/>
              <a:gd name="connsiteX5" fmla="*/ 49 w 134"/>
              <a:gd name="connsiteY5" fmla="*/ 996 h 999"/>
              <a:gd name="connsiteX6" fmla="*/ 134 w 134"/>
              <a:gd name="connsiteY6" fmla="*/ 999 h 999"/>
              <a:gd name="connsiteX0" fmla="*/ 0 w 87"/>
              <a:gd name="connsiteY0" fmla="*/ 0 h 996"/>
              <a:gd name="connsiteX1" fmla="*/ 49 w 87"/>
              <a:gd name="connsiteY1" fmla="*/ 0 h 996"/>
              <a:gd name="connsiteX2" fmla="*/ 49 w 87"/>
              <a:gd name="connsiteY2" fmla="*/ 457 h 996"/>
              <a:gd name="connsiteX3" fmla="*/ 87 w 87"/>
              <a:gd name="connsiteY3" fmla="*/ 498 h 996"/>
              <a:gd name="connsiteX4" fmla="*/ 49 w 87"/>
              <a:gd name="connsiteY4" fmla="*/ 540 h 996"/>
              <a:gd name="connsiteX5" fmla="*/ 49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49 w 87"/>
              <a:gd name="connsiteY1" fmla="*/ 0 h 996"/>
              <a:gd name="connsiteX2" fmla="*/ 49 w 87"/>
              <a:gd name="connsiteY2" fmla="*/ 457 h 996"/>
              <a:gd name="connsiteX3" fmla="*/ 87 w 87"/>
              <a:gd name="connsiteY3" fmla="*/ 498 h 996"/>
              <a:gd name="connsiteX4" fmla="*/ 49 w 87"/>
              <a:gd name="connsiteY4" fmla="*/ 540 h 996"/>
              <a:gd name="connsiteX5" fmla="*/ 49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42 w 87"/>
              <a:gd name="connsiteY1" fmla="*/ 0 h 996"/>
              <a:gd name="connsiteX2" fmla="*/ 49 w 87"/>
              <a:gd name="connsiteY2" fmla="*/ 457 h 996"/>
              <a:gd name="connsiteX3" fmla="*/ 87 w 87"/>
              <a:gd name="connsiteY3" fmla="*/ 498 h 996"/>
              <a:gd name="connsiteX4" fmla="*/ 49 w 87"/>
              <a:gd name="connsiteY4" fmla="*/ 540 h 996"/>
              <a:gd name="connsiteX5" fmla="*/ 49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42 w 87"/>
              <a:gd name="connsiteY1" fmla="*/ 0 h 996"/>
              <a:gd name="connsiteX2" fmla="*/ 42 w 87"/>
              <a:gd name="connsiteY2" fmla="*/ 464 h 996"/>
              <a:gd name="connsiteX3" fmla="*/ 87 w 87"/>
              <a:gd name="connsiteY3" fmla="*/ 498 h 996"/>
              <a:gd name="connsiteX4" fmla="*/ 49 w 87"/>
              <a:gd name="connsiteY4" fmla="*/ 540 h 996"/>
              <a:gd name="connsiteX5" fmla="*/ 49 w 87"/>
              <a:gd name="connsiteY5" fmla="*/ 996 h 996"/>
              <a:gd name="connsiteX6" fmla="*/ 0 w 87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9 w 75"/>
              <a:gd name="connsiteY4" fmla="*/ 540 h 996"/>
              <a:gd name="connsiteX5" fmla="*/ 49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49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42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42 w 75"/>
              <a:gd name="connsiteY5" fmla="*/ 996 h 996"/>
              <a:gd name="connsiteX6" fmla="*/ 0 w 75"/>
              <a:gd name="connsiteY6" fmla="*/ 996 h 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" h="996">
                <a:moveTo>
                  <a:pt x="0" y="0"/>
                </a:moveTo>
                <a:lnTo>
                  <a:pt x="42" y="0"/>
                </a:lnTo>
                <a:lnTo>
                  <a:pt x="42" y="464"/>
                </a:lnTo>
                <a:lnTo>
                  <a:pt x="75" y="498"/>
                </a:lnTo>
                <a:lnTo>
                  <a:pt x="42" y="532"/>
                </a:lnTo>
                <a:lnTo>
                  <a:pt x="42" y="996"/>
                </a:lnTo>
                <a:lnTo>
                  <a:pt x="0" y="996"/>
                </a:lnTo>
              </a:path>
            </a:pathLst>
          </a:custGeom>
          <a:noFill/>
          <a:ln w="952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200"/>
          </a:p>
        </p:txBody>
      </p:sp>
      <p:sp>
        <p:nvSpPr>
          <p:cNvPr id="85" name="Rectangle 21"/>
          <p:cNvSpPr txBox="1">
            <a:spLocks/>
          </p:cNvSpPr>
          <p:nvPr/>
        </p:nvSpPr>
        <p:spPr>
          <a:xfrm>
            <a:off x="1941817" y="3294562"/>
            <a:ext cx="2878731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49% of Capital Region total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97" name="Rectangle 21"/>
          <p:cNvSpPr txBox="1">
            <a:spLocks/>
          </p:cNvSpPr>
          <p:nvPr/>
        </p:nvSpPr>
        <p:spPr>
          <a:xfrm>
            <a:off x="353902" y="5639953"/>
            <a:ext cx="1534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Share of CR children in poverty, </a:t>
            </a:r>
            <a:r>
              <a:rPr lang="en-US" sz="1200" dirty="0">
                <a:solidFill>
                  <a:srgbClr val="808080"/>
                </a:solidFill>
              </a:rPr>
              <a:t>%</a:t>
            </a:r>
          </a:p>
        </p:txBody>
      </p:sp>
      <p:sp>
        <p:nvSpPr>
          <p:cNvPr id="98" name="Marvin tracker circle"/>
          <p:cNvSpPr/>
          <p:nvPr/>
        </p:nvSpPr>
        <p:spPr>
          <a:xfrm>
            <a:off x="2034520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18.0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9" name="Marvin tracker circle"/>
          <p:cNvSpPr/>
          <p:nvPr/>
        </p:nvSpPr>
        <p:spPr>
          <a:xfrm>
            <a:off x="3011483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21.6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0" name="Marvin tracker circle"/>
          <p:cNvSpPr/>
          <p:nvPr/>
        </p:nvSpPr>
        <p:spPr>
          <a:xfrm>
            <a:off x="3988446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15.0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1" name="Marvin tracker circle"/>
          <p:cNvSpPr/>
          <p:nvPr/>
        </p:nvSpPr>
        <p:spPr>
          <a:xfrm>
            <a:off x="4965408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5.3</a:t>
            </a:r>
          </a:p>
        </p:txBody>
      </p:sp>
      <p:sp>
        <p:nvSpPr>
          <p:cNvPr id="102" name="Marvin tracker circle"/>
          <p:cNvSpPr/>
          <p:nvPr/>
        </p:nvSpPr>
        <p:spPr>
          <a:xfrm>
            <a:off x="5942371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3" name="Marvin tracker circle"/>
          <p:cNvSpPr/>
          <p:nvPr/>
        </p:nvSpPr>
        <p:spPr>
          <a:xfrm>
            <a:off x="6919333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0.7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4" name="Marvin tracker circle"/>
          <p:cNvSpPr/>
          <p:nvPr/>
        </p:nvSpPr>
        <p:spPr>
          <a:xfrm>
            <a:off x="7896296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0.9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5" name="Marvin tracker circle"/>
          <p:cNvSpPr/>
          <p:nvPr/>
        </p:nvSpPr>
        <p:spPr>
          <a:xfrm>
            <a:off x="8873259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6" name="Marvin tracker circle"/>
          <p:cNvSpPr/>
          <p:nvPr/>
        </p:nvSpPr>
        <p:spPr>
          <a:xfrm>
            <a:off x="10827183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7" name="Marvin tracker circle"/>
          <p:cNvSpPr/>
          <p:nvPr/>
        </p:nvSpPr>
        <p:spPr>
          <a:xfrm>
            <a:off x="9850222" y="5777448"/>
            <a:ext cx="759381" cy="290258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1.6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8" name="Rectangle 21"/>
          <p:cNvSpPr txBox="1">
            <a:spLocks/>
          </p:cNvSpPr>
          <p:nvPr/>
        </p:nvSpPr>
        <p:spPr>
          <a:xfrm>
            <a:off x="353902" y="2449764"/>
            <a:ext cx="1534531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Poverty rate, </a:t>
            </a:r>
            <a:r>
              <a:rPr lang="en-US" sz="1200" dirty="0">
                <a:solidFill>
                  <a:srgbClr val="808080"/>
                </a:solidFill>
              </a:rPr>
              <a:t>%</a:t>
            </a:r>
          </a:p>
        </p:txBody>
      </p:sp>
      <p:sp>
        <p:nvSpPr>
          <p:cNvPr id="109" name="Marvin tracker circle"/>
          <p:cNvSpPr/>
          <p:nvPr/>
        </p:nvSpPr>
        <p:spPr>
          <a:xfrm>
            <a:off x="2034520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25.2</a:t>
            </a:r>
          </a:p>
        </p:txBody>
      </p:sp>
      <p:sp>
        <p:nvSpPr>
          <p:cNvPr id="111" name="Marvin tracker circle"/>
          <p:cNvSpPr/>
          <p:nvPr/>
        </p:nvSpPr>
        <p:spPr>
          <a:xfrm>
            <a:off x="3011483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23.9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2" name="Marvin tracker circle"/>
          <p:cNvSpPr/>
          <p:nvPr/>
        </p:nvSpPr>
        <p:spPr>
          <a:xfrm>
            <a:off x="3988446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28.3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3" name="Marvin tracker circle"/>
          <p:cNvSpPr/>
          <p:nvPr/>
        </p:nvSpPr>
        <p:spPr>
          <a:xfrm>
            <a:off x="4965408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6.9</a:t>
            </a:r>
          </a:p>
        </p:txBody>
      </p:sp>
      <p:sp>
        <p:nvSpPr>
          <p:cNvPr id="114" name="Marvin tracker circle"/>
          <p:cNvSpPr/>
          <p:nvPr/>
        </p:nvSpPr>
        <p:spPr>
          <a:xfrm>
            <a:off x="5942371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5.8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5" name="Marvin tracker circle"/>
          <p:cNvSpPr/>
          <p:nvPr/>
        </p:nvSpPr>
        <p:spPr>
          <a:xfrm>
            <a:off x="6919333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7.9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6" name="Marvin tracker circle"/>
          <p:cNvSpPr/>
          <p:nvPr/>
        </p:nvSpPr>
        <p:spPr>
          <a:xfrm>
            <a:off x="7896296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4.7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7" name="Marvin tracker circle"/>
          <p:cNvSpPr/>
          <p:nvPr/>
        </p:nvSpPr>
        <p:spPr>
          <a:xfrm>
            <a:off x="8873259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5.5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8" name="Marvin tracker circle"/>
          <p:cNvSpPr/>
          <p:nvPr/>
        </p:nvSpPr>
        <p:spPr>
          <a:xfrm>
            <a:off x="10827183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7.1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9" name="Marvin tracker circle"/>
          <p:cNvSpPr/>
          <p:nvPr/>
        </p:nvSpPr>
        <p:spPr>
          <a:xfrm>
            <a:off x="9850222" y="2398843"/>
            <a:ext cx="759381" cy="290258"/>
          </a:xfrm>
          <a:prstGeom prst="ellipse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3296" tIns="46648" rIns="93296" bIns="46648" rtlCol="0" anchor="ctr" anchorCtr="1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23.2</a:t>
            </a:r>
          </a:p>
        </p:txBody>
      </p:sp>
      <p:sp>
        <p:nvSpPr>
          <p:cNvPr id="121" name="Freeform 2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400000">
            <a:off x="3288357" y="4682507"/>
            <a:ext cx="185648" cy="2878729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1230 w 1230"/>
              <a:gd name="connsiteY0" fmla="*/ 0 h 2557"/>
              <a:gd name="connsiteX1" fmla="*/ 65 w 1230"/>
              <a:gd name="connsiteY1" fmla="*/ 1405 h 2557"/>
              <a:gd name="connsiteX2" fmla="*/ 65 w 1230"/>
              <a:gd name="connsiteY2" fmla="*/ 1933 h 2557"/>
              <a:gd name="connsiteX3" fmla="*/ 115 w 1230"/>
              <a:gd name="connsiteY3" fmla="*/ 1981 h 2557"/>
              <a:gd name="connsiteX4" fmla="*/ 65 w 1230"/>
              <a:gd name="connsiteY4" fmla="*/ 2029 h 2557"/>
              <a:gd name="connsiteX5" fmla="*/ 65 w 1230"/>
              <a:gd name="connsiteY5" fmla="*/ 2557 h 2557"/>
              <a:gd name="connsiteX6" fmla="*/ 0 w 1230"/>
              <a:gd name="connsiteY6" fmla="*/ 2557 h 2557"/>
              <a:gd name="connsiteX0" fmla="*/ 1230 w 1280"/>
              <a:gd name="connsiteY0" fmla="*/ 0 h 2557"/>
              <a:gd name="connsiteX1" fmla="*/ 1280 w 1280"/>
              <a:gd name="connsiteY1" fmla="*/ 0 h 2557"/>
              <a:gd name="connsiteX2" fmla="*/ 65 w 1280"/>
              <a:gd name="connsiteY2" fmla="*/ 1933 h 2557"/>
              <a:gd name="connsiteX3" fmla="*/ 115 w 1280"/>
              <a:gd name="connsiteY3" fmla="*/ 1981 h 2557"/>
              <a:gd name="connsiteX4" fmla="*/ 65 w 1280"/>
              <a:gd name="connsiteY4" fmla="*/ 2029 h 2557"/>
              <a:gd name="connsiteX5" fmla="*/ 65 w 1280"/>
              <a:gd name="connsiteY5" fmla="*/ 2557 h 2557"/>
              <a:gd name="connsiteX6" fmla="*/ 0 w 1280"/>
              <a:gd name="connsiteY6" fmla="*/ 2557 h 2557"/>
              <a:gd name="connsiteX0" fmla="*/ 1230 w 1280"/>
              <a:gd name="connsiteY0" fmla="*/ 0 h 2557"/>
              <a:gd name="connsiteX1" fmla="*/ 1280 w 1280"/>
              <a:gd name="connsiteY1" fmla="*/ 0 h 2557"/>
              <a:gd name="connsiteX2" fmla="*/ 1280 w 1280"/>
              <a:gd name="connsiteY2" fmla="*/ 456 h 2557"/>
              <a:gd name="connsiteX3" fmla="*/ 115 w 1280"/>
              <a:gd name="connsiteY3" fmla="*/ 1981 h 2557"/>
              <a:gd name="connsiteX4" fmla="*/ 65 w 1280"/>
              <a:gd name="connsiteY4" fmla="*/ 2029 h 2557"/>
              <a:gd name="connsiteX5" fmla="*/ 65 w 1280"/>
              <a:gd name="connsiteY5" fmla="*/ 2557 h 2557"/>
              <a:gd name="connsiteX6" fmla="*/ 0 w 1280"/>
              <a:gd name="connsiteY6" fmla="*/ 2557 h 2557"/>
              <a:gd name="connsiteX0" fmla="*/ 1230 w 1317"/>
              <a:gd name="connsiteY0" fmla="*/ 0 h 2557"/>
              <a:gd name="connsiteX1" fmla="*/ 1280 w 1317"/>
              <a:gd name="connsiteY1" fmla="*/ 0 h 2557"/>
              <a:gd name="connsiteX2" fmla="*/ 1280 w 1317"/>
              <a:gd name="connsiteY2" fmla="*/ 456 h 2557"/>
              <a:gd name="connsiteX3" fmla="*/ 1317 w 1317"/>
              <a:gd name="connsiteY3" fmla="*/ 498 h 2557"/>
              <a:gd name="connsiteX4" fmla="*/ 65 w 1317"/>
              <a:gd name="connsiteY4" fmla="*/ 2029 h 2557"/>
              <a:gd name="connsiteX5" fmla="*/ 65 w 1317"/>
              <a:gd name="connsiteY5" fmla="*/ 2557 h 2557"/>
              <a:gd name="connsiteX6" fmla="*/ 0 w 1317"/>
              <a:gd name="connsiteY6" fmla="*/ 2557 h 2557"/>
              <a:gd name="connsiteX0" fmla="*/ 1230 w 1317"/>
              <a:gd name="connsiteY0" fmla="*/ 0 h 2557"/>
              <a:gd name="connsiteX1" fmla="*/ 1280 w 1317"/>
              <a:gd name="connsiteY1" fmla="*/ 0 h 2557"/>
              <a:gd name="connsiteX2" fmla="*/ 1280 w 1317"/>
              <a:gd name="connsiteY2" fmla="*/ 456 h 2557"/>
              <a:gd name="connsiteX3" fmla="*/ 1317 w 1317"/>
              <a:gd name="connsiteY3" fmla="*/ 498 h 2557"/>
              <a:gd name="connsiteX4" fmla="*/ 1280 w 1317"/>
              <a:gd name="connsiteY4" fmla="*/ 539 h 2557"/>
              <a:gd name="connsiteX5" fmla="*/ 65 w 1317"/>
              <a:gd name="connsiteY5" fmla="*/ 2557 h 2557"/>
              <a:gd name="connsiteX6" fmla="*/ 0 w 1317"/>
              <a:gd name="connsiteY6" fmla="*/ 2557 h 2557"/>
              <a:gd name="connsiteX0" fmla="*/ 1230 w 1317"/>
              <a:gd name="connsiteY0" fmla="*/ 0 h 2557"/>
              <a:gd name="connsiteX1" fmla="*/ 1280 w 1317"/>
              <a:gd name="connsiteY1" fmla="*/ 0 h 2557"/>
              <a:gd name="connsiteX2" fmla="*/ 1280 w 1317"/>
              <a:gd name="connsiteY2" fmla="*/ 456 h 2557"/>
              <a:gd name="connsiteX3" fmla="*/ 1317 w 1317"/>
              <a:gd name="connsiteY3" fmla="*/ 498 h 2557"/>
              <a:gd name="connsiteX4" fmla="*/ 1280 w 1317"/>
              <a:gd name="connsiteY4" fmla="*/ 539 h 2557"/>
              <a:gd name="connsiteX5" fmla="*/ 1280 w 1317"/>
              <a:gd name="connsiteY5" fmla="*/ 996 h 2557"/>
              <a:gd name="connsiteX6" fmla="*/ 0 w 1317"/>
              <a:gd name="connsiteY6" fmla="*/ 2557 h 2557"/>
              <a:gd name="connsiteX0" fmla="*/ 0 w 87"/>
              <a:gd name="connsiteY0" fmla="*/ 0 h 996"/>
              <a:gd name="connsiteX1" fmla="*/ 50 w 87"/>
              <a:gd name="connsiteY1" fmla="*/ 0 h 996"/>
              <a:gd name="connsiteX2" fmla="*/ 50 w 87"/>
              <a:gd name="connsiteY2" fmla="*/ 456 h 996"/>
              <a:gd name="connsiteX3" fmla="*/ 87 w 87"/>
              <a:gd name="connsiteY3" fmla="*/ 498 h 996"/>
              <a:gd name="connsiteX4" fmla="*/ 50 w 87"/>
              <a:gd name="connsiteY4" fmla="*/ 539 h 996"/>
              <a:gd name="connsiteX5" fmla="*/ 50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50 w 87"/>
              <a:gd name="connsiteY1" fmla="*/ 0 h 996"/>
              <a:gd name="connsiteX2" fmla="*/ 50 w 87"/>
              <a:gd name="connsiteY2" fmla="*/ 456 h 996"/>
              <a:gd name="connsiteX3" fmla="*/ 87 w 87"/>
              <a:gd name="connsiteY3" fmla="*/ 498 h 996"/>
              <a:gd name="connsiteX4" fmla="*/ 50 w 87"/>
              <a:gd name="connsiteY4" fmla="*/ 539 h 996"/>
              <a:gd name="connsiteX5" fmla="*/ 50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42 w 87"/>
              <a:gd name="connsiteY1" fmla="*/ 0 h 996"/>
              <a:gd name="connsiteX2" fmla="*/ 50 w 87"/>
              <a:gd name="connsiteY2" fmla="*/ 456 h 996"/>
              <a:gd name="connsiteX3" fmla="*/ 87 w 87"/>
              <a:gd name="connsiteY3" fmla="*/ 498 h 996"/>
              <a:gd name="connsiteX4" fmla="*/ 50 w 87"/>
              <a:gd name="connsiteY4" fmla="*/ 539 h 996"/>
              <a:gd name="connsiteX5" fmla="*/ 50 w 87"/>
              <a:gd name="connsiteY5" fmla="*/ 996 h 996"/>
              <a:gd name="connsiteX6" fmla="*/ 0 w 87"/>
              <a:gd name="connsiteY6" fmla="*/ 996 h 996"/>
              <a:gd name="connsiteX0" fmla="*/ 0 w 87"/>
              <a:gd name="connsiteY0" fmla="*/ 0 h 996"/>
              <a:gd name="connsiteX1" fmla="*/ 42 w 87"/>
              <a:gd name="connsiteY1" fmla="*/ 0 h 996"/>
              <a:gd name="connsiteX2" fmla="*/ 42 w 87"/>
              <a:gd name="connsiteY2" fmla="*/ 464 h 996"/>
              <a:gd name="connsiteX3" fmla="*/ 87 w 87"/>
              <a:gd name="connsiteY3" fmla="*/ 498 h 996"/>
              <a:gd name="connsiteX4" fmla="*/ 50 w 87"/>
              <a:gd name="connsiteY4" fmla="*/ 539 h 996"/>
              <a:gd name="connsiteX5" fmla="*/ 50 w 87"/>
              <a:gd name="connsiteY5" fmla="*/ 996 h 996"/>
              <a:gd name="connsiteX6" fmla="*/ 0 w 87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50 w 75"/>
              <a:gd name="connsiteY4" fmla="*/ 539 h 996"/>
              <a:gd name="connsiteX5" fmla="*/ 50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50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42 w 75"/>
              <a:gd name="connsiteY5" fmla="*/ 996 h 996"/>
              <a:gd name="connsiteX6" fmla="*/ 0 w 75"/>
              <a:gd name="connsiteY6" fmla="*/ 996 h 996"/>
              <a:gd name="connsiteX0" fmla="*/ 0 w 75"/>
              <a:gd name="connsiteY0" fmla="*/ 0 h 996"/>
              <a:gd name="connsiteX1" fmla="*/ 42 w 75"/>
              <a:gd name="connsiteY1" fmla="*/ 0 h 996"/>
              <a:gd name="connsiteX2" fmla="*/ 42 w 75"/>
              <a:gd name="connsiteY2" fmla="*/ 464 h 996"/>
              <a:gd name="connsiteX3" fmla="*/ 75 w 75"/>
              <a:gd name="connsiteY3" fmla="*/ 498 h 996"/>
              <a:gd name="connsiteX4" fmla="*/ 42 w 75"/>
              <a:gd name="connsiteY4" fmla="*/ 532 h 996"/>
              <a:gd name="connsiteX5" fmla="*/ 42 w 75"/>
              <a:gd name="connsiteY5" fmla="*/ 996 h 996"/>
              <a:gd name="connsiteX6" fmla="*/ 0 w 75"/>
              <a:gd name="connsiteY6" fmla="*/ 996 h 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" h="996">
                <a:moveTo>
                  <a:pt x="0" y="0"/>
                </a:moveTo>
                <a:lnTo>
                  <a:pt x="42" y="0"/>
                </a:lnTo>
                <a:lnTo>
                  <a:pt x="42" y="464"/>
                </a:lnTo>
                <a:lnTo>
                  <a:pt x="75" y="498"/>
                </a:lnTo>
                <a:lnTo>
                  <a:pt x="42" y="532"/>
                </a:lnTo>
                <a:lnTo>
                  <a:pt x="42" y="996"/>
                </a:lnTo>
                <a:lnTo>
                  <a:pt x="0" y="996"/>
                </a:lnTo>
              </a:path>
            </a:pathLst>
          </a:custGeom>
          <a:noFill/>
          <a:ln w="952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200"/>
          </a:p>
        </p:txBody>
      </p:sp>
      <p:sp>
        <p:nvSpPr>
          <p:cNvPr id="122" name="Rectangle 21"/>
          <p:cNvSpPr txBox="1">
            <a:spLocks/>
          </p:cNvSpPr>
          <p:nvPr/>
        </p:nvSpPr>
        <p:spPr>
          <a:xfrm>
            <a:off x="1941817" y="6215107"/>
            <a:ext cx="2878731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002960"/>
              </a:buClr>
            </a:pPr>
            <a:r>
              <a:rPr lang="en-US" sz="1200" b="1" dirty="0">
                <a:solidFill>
                  <a:srgbClr val="002960"/>
                </a:solidFill>
              </a:rPr>
              <a:t>55% of Capital Region total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14" name="Rectangle 14"/>
          <p:cNvSpPr txBox="1">
            <a:spLocks/>
          </p:cNvSpPr>
          <p:nvPr/>
        </p:nvSpPr>
        <p:spPr>
          <a:xfrm>
            <a:off x="353902" y="974560"/>
            <a:ext cx="1534531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932962">
              <a:buClrTx/>
            </a:pPr>
            <a:r>
              <a:rPr lang="en-US" sz="1200" dirty="0">
                <a:solidFill>
                  <a:srgbClr val="FFFFFF">
                    <a:lumMod val="50000"/>
                  </a:srgbClr>
                </a:solidFill>
              </a:rPr>
              <a:t>2013</a:t>
            </a:r>
          </a:p>
        </p:txBody>
      </p:sp>
      <p:sp>
        <p:nvSpPr>
          <p:cNvPr id="132" name="Rectangle 14"/>
          <p:cNvSpPr txBox="1">
            <a:spLocks/>
          </p:cNvSpPr>
          <p:nvPr/>
        </p:nvSpPr>
        <p:spPr>
          <a:xfrm>
            <a:off x="353902" y="4022538"/>
            <a:ext cx="1534531" cy="18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932962">
              <a:buClrTx/>
            </a:pPr>
            <a:r>
              <a:rPr lang="en-US" sz="1200" dirty="0">
                <a:solidFill>
                  <a:srgbClr val="FFFFFF">
                    <a:lumMod val="50000"/>
                  </a:srgbClr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2134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Industries – Sources of Wages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16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589666"/>
              </p:ext>
            </p:extLst>
          </p:nvPr>
        </p:nvGraphicFramePr>
        <p:xfrm>
          <a:off x="1727200" y="1295400"/>
          <a:ext cx="833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43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Industries – Top 7 by Wages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160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17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16999"/>
              </p:ext>
            </p:extLst>
          </p:nvPr>
        </p:nvGraphicFramePr>
        <p:xfrm>
          <a:off x="1422400" y="1397000"/>
          <a:ext cx="98552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235200"/>
                <a:gridCol w="1828800"/>
                <a:gridCol w="2946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2 digit NAICS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Sector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Establishments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Employment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Total wages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Health Care and Social Assistance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171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4,182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166,329,850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Retail Trade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251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2,680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70,125,805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Manufacturing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78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1,556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69,553,538 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Wholesale Trade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59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775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$ 36,971,150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Construction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246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903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34,860,937 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Agriculture, Forestry, Fishing and Hunting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69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885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32,530,038 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Professional, Scientific, and Technical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165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520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27,557,921 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Industries –Next 7 by Wages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18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18797"/>
              </p:ext>
            </p:extLst>
          </p:nvPr>
        </p:nvGraphicFramePr>
        <p:xfrm>
          <a:off x="1371600" y="1066800"/>
          <a:ext cx="9855201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1"/>
                <a:gridCol w="1524000"/>
                <a:gridCol w="1846521"/>
                <a:gridCol w="297947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2 digit NAICS sector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Establish-</a:t>
                      </a:r>
                      <a:r>
                        <a:rPr lang="en-US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ments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Average employment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Total wages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Accommodation, Food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170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1,648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25,676,281 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Finance and Insurance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67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479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23,984,255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Transportation, Warehousing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41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543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$ 19,801,157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Other Services (except Public Administration)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178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648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$ 18,313,116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Administrative, Support, Waste Management, Remediation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106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457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13,249,600 </a:t>
                      </a: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Arts,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Recreation, Entertainment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52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325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13,016,569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Management of Companies and Enterprises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10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172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12,294,367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Innovation Measures - Patents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19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381183"/>
              </p:ext>
            </p:extLst>
          </p:nvPr>
        </p:nvGraphicFramePr>
        <p:xfrm>
          <a:off x="1016001" y="1066801"/>
          <a:ext cx="6005564" cy="417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1484085"/>
                <a:gridCol w="174171"/>
                <a:gridCol w="2112108"/>
              </a:tblGrid>
              <a:tr h="40114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2009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2013</a:t>
                      </a: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Schenectady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329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Saratoga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Albany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Rensselaer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Warren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Columbia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Washington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  <a:tr h="471895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Greene County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2400" y="60198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 US Patent Office (all county)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3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11125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Meeting Agenda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84200" y="1168100"/>
            <a:ext cx="10381785" cy="36611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2:00 – 2:10		Introduction</a:t>
            </a:r>
            <a:endParaRPr lang="en-US" sz="26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2:10 – 2:40		Data summary and discussion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2:40 – 3:00		Revisit mission </a:t>
            </a:r>
            <a:r>
              <a:rPr lang="en-US" sz="2600" dirty="0" smtClean="0"/>
              <a:t>statement &amp; performance goals</a:t>
            </a:r>
            <a:endParaRPr lang="en-US" sz="2600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3:00 – 3:45		Discussion on the four pillars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3:45 – 4:00		Break</a:t>
            </a:r>
            <a:endParaRPr lang="en-US" sz="26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4:00 – 4:45 		Discussion of CEDC activities and initiatives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600" dirty="0" smtClean="0"/>
              <a:t>4:45 – 5:00		Wrap up / next steps</a:t>
            </a:r>
            <a:endParaRPr lang="en-US" sz="1200" dirty="0"/>
          </a:p>
          <a:p>
            <a:pPr marL="571486" indent="-571486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4"/>
            </a:pPr>
            <a:endParaRPr lang="en-US" sz="2600" dirty="0"/>
          </a:p>
        </p:txBody>
      </p:sp>
      <p:pic>
        <p:nvPicPr>
          <p:cNvPr id="4" name="Picture 3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Traded and Local Industries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599" y="1828800"/>
            <a:ext cx="11321143" cy="187743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Traded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industries </a:t>
            </a:r>
            <a:r>
              <a:rPr lang="en-US" sz="3200" dirty="0" smtClean="0">
                <a:latin typeface="+mj-lt"/>
              </a:rPr>
              <a:t>sell </a:t>
            </a:r>
            <a:r>
              <a:rPr lang="en-US" sz="3200" dirty="0" smtClean="0">
                <a:latin typeface="+mj-lt"/>
              </a:rPr>
              <a:t>products </a:t>
            </a:r>
            <a:r>
              <a:rPr lang="en-US" sz="3200" dirty="0">
                <a:latin typeface="+mj-lt"/>
              </a:rPr>
              <a:t>or services across </a:t>
            </a:r>
            <a:r>
              <a:rPr lang="en-US" sz="3200" dirty="0" smtClean="0">
                <a:latin typeface="+mj-lt"/>
              </a:rPr>
              <a:t>&amp; </a:t>
            </a:r>
            <a:r>
              <a:rPr lang="en-US" sz="3200" dirty="0" smtClean="0">
                <a:latin typeface="+mj-lt"/>
              </a:rPr>
              <a:t>beyond </a:t>
            </a:r>
            <a:r>
              <a:rPr lang="en-US" sz="3200" dirty="0" smtClean="0">
                <a:latin typeface="+mj-lt"/>
              </a:rPr>
              <a:t>regions</a:t>
            </a:r>
            <a:endParaRPr lang="en-US" sz="3200" dirty="0" smtClean="0">
              <a:latin typeface="+mj-lt"/>
            </a:endParaRPr>
          </a:p>
          <a:p>
            <a:endParaRPr lang="en-US" sz="3200" dirty="0" smtClean="0">
              <a:latin typeface="+mj-lt"/>
            </a:endParaRPr>
          </a:p>
          <a:p>
            <a:r>
              <a:rPr lang="en-US" sz="3200" b="1" dirty="0" smtClean="0">
                <a:latin typeface="+mj-lt"/>
              </a:rPr>
              <a:t>Local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industries </a:t>
            </a:r>
            <a:r>
              <a:rPr lang="en-US" sz="3200" dirty="0" smtClean="0">
                <a:latin typeface="+mj-lt"/>
              </a:rPr>
              <a:t>primarily </a:t>
            </a:r>
            <a:r>
              <a:rPr lang="en-US" sz="3200" dirty="0">
                <a:latin typeface="+mj-lt"/>
              </a:rPr>
              <a:t>serve the local </a:t>
            </a:r>
            <a:r>
              <a:rPr lang="en-US" sz="3200" dirty="0" smtClean="0">
                <a:latin typeface="+mj-lt"/>
              </a:rPr>
              <a:t>markets. </a:t>
            </a:r>
            <a:endParaRPr lang="en-US" sz="3200" dirty="0">
              <a:latin typeface="+mj-lt"/>
            </a:endParaRPr>
          </a:p>
          <a:p>
            <a:pPr algn="just"/>
            <a:endParaRPr lang="en-US" sz="2000" dirty="0" smtClean="0"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20</a:t>
            </a:fld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90600"/>
          </a:xfrm>
        </p:spPr>
        <p:txBody>
          <a:bodyPr/>
          <a:lstStyle/>
          <a:p>
            <a:r>
              <a:rPr lang="en-US" sz="3600" dirty="0" smtClean="0">
                <a:effectLst/>
                <a:latin typeface="Bookman Old Style" panose="02050604050505020204" pitchFamily="18" charset="0"/>
              </a:rPr>
              <a:t>Top 5 “Traded” Clusters for Job Growth</a:t>
            </a:r>
            <a:endParaRPr lang="en-US" sz="36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21</a:t>
            </a:fld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60198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www.clustermapping.us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409"/>
              </p:ext>
            </p:extLst>
          </p:nvPr>
        </p:nvGraphicFramePr>
        <p:xfrm>
          <a:off x="1422400" y="1676400"/>
          <a:ext cx="9448798" cy="347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529"/>
                <a:gridCol w="1062989"/>
                <a:gridCol w="1889760"/>
                <a:gridCol w="1889760"/>
                <a:gridCol w="1889760"/>
              </a:tblGrid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Cluster Name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1998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937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529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Education and Knowledge Creation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333%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Livestock Processing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Biopharmaceuticals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500%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Nonmetal Mining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250%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4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Bookman Old Style" panose="02050604050505020204" pitchFamily="18" charset="0"/>
              </a:rPr>
              <a:t>Top 5 “Traded” Clusters for </a:t>
            </a:r>
            <a:r>
              <a:rPr lang="en-US" sz="3600" dirty="0" smtClean="0">
                <a:effectLst/>
                <a:latin typeface="Bookman Old Style" panose="02050604050505020204" pitchFamily="18" charset="0"/>
              </a:rPr>
              <a:t>Job </a:t>
            </a:r>
            <a:r>
              <a:rPr lang="en-US" sz="3600" dirty="0" smtClean="0">
                <a:effectLst/>
                <a:latin typeface="Bookman Old Style" panose="02050604050505020204" pitchFamily="18" charset="0"/>
              </a:rPr>
              <a:t>Loss</a:t>
            </a:r>
            <a:endParaRPr lang="en-US" sz="36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22</a:t>
            </a:fld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60198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www.clustermapping.us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25745"/>
              </p:ext>
            </p:extLst>
          </p:nvPr>
        </p:nvGraphicFramePr>
        <p:xfrm>
          <a:off x="1422400" y="1828801"/>
          <a:ext cx="9448798" cy="350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529"/>
                <a:gridCol w="1062989"/>
                <a:gridCol w="1889760"/>
                <a:gridCol w="1889760"/>
                <a:gridCol w="1889760"/>
              </a:tblGrid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Cluster Name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1998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Metalworking Technology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-130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-62%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Vulcanized and Fired Materials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-135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-69%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Recreational and Small Electric Goods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-175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-71%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Financial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381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-201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-53%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Production Technology and Heavy Machinery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560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-375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-67%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8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90600"/>
          </a:xfrm>
        </p:spPr>
        <p:txBody>
          <a:bodyPr/>
          <a:lstStyle/>
          <a:p>
            <a:r>
              <a:rPr lang="en-US" sz="3600" dirty="0" smtClean="0">
                <a:effectLst/>
                <a:latin typeface="Bookman Old Style" panose="02050604050505020204" pitchFamily="18" charset="0"/>
              </a:rPr>
              <a:t>Top 5 “Local” Clusters for Job Growth</a:t>
            </a:r>
            <a:endParaRPr lang="en-US" sz="36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23</a:t>
            </a:fld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60198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www.clustermapping.us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160954"/>
              </p:ext>
            </p:extLst>
          </p:nvPr>
        </p:nvGraphicFramePr>
        <p:xfrm>
          <a:off x="1422400" y="1676400"/>
          <a:ext cx="9448799" cy="347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1219200"/>
                <a:gridCol w="1625600"/>
                <a:gridCol w="1463039"/>
                <a:gridCol w="1889760"/>
              </a:tblGrid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Cluster Name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1998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Health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3,166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4,292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1,126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Real Estate, Construction, and Development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1,300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1,770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470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Food and Beverage Processing and Distribution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870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1,216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346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Logistical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269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520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251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93%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Hospitality Establishments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1,152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1,397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245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21%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9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Bookman Old Style" panose="02050604050505020204" pitchFamily="18" charset="0"/>
              </a:rPr>
              <a:t>Top 5 “Local” Clusters for </a:t>
            </a:r>
            <a:r>
              <a:rPr lang="en-US" sz="3600" dirty="0" smtClean="0">
                <a:effectLst/>
                <a:latin typeface="Bookman Old Style" panose="02050604050505020204" pitchFamily="18" charset="0"/>
              </a:rPr>
              <a:t>Job </a:t>
            </a:r>
            <a:r>
              <a:rPr lang="en-US" sz="3600" dirty="0" smtClean="0">
                <a:effectLst/>
                <a:latin typeface="Bookman Old Style" panose="02050604050505020204" pitchFamily="18" charset="0"/>
              </a:rPr>
              <a:t>Loss</a:t>
            </a:r>
            <a:endParaRPr lang="en-US" sz="36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24</a:t>
            </a:fld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6019801"/>
            <a:ext cx="701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www.clustermapping.us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04660"/>
              </p:ext>
            </p:extLst>
          </p:nvPr>
        </p:nvGraphicFramePr>
        <p:xfrm>
          <a:off x="1422400" y="1828801"/>
          <a:ext cx="9448799" cy="347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1422400"/>
                <a:gridCol w="1524000"/>
                <a:gridCol w="1361439"/>
                <a:gridCol w="1889760"/>
              </a:tblGrid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Cluster Name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1998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Change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Change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Retailing of Clothing and General Merchandise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503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486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-17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-3%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Utilities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412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243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-169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-41%</a:t>
                      </a:r>
                    </a:p>
                  </a:txBody>
                  <a:tcPr marL="12700" marR="12700" marT="9525" marB="0" anchor="b"/>
                </a:tc>
              </a:tr>
              <a:tr h="6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Commercial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689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498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-191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-28%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Entertainment and Media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386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182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-204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-53%</a:t>
                      </a:r>
                    </a:p>
                  </a:txBody>
                  <a:tcPr marL="12700" marR="12700" marT="9525" marB="0" anchor="b"/>
                </a:tc>
              </a:tr>
              <a:tr h="54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Local Motor Vehicle Products and Services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1,022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719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-303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-30%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Mission Statement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41225" y="1114800"/>
            <a:ext cx="11230821" cy="4124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ts val="4300"/>
              </a:lnSpc>
            </a:pPr>
            <a:r>
              <a:rPr lang="en-US" sz="2800" dirty="0"/>
              <a:t>The mission of the </a:t>
            </a:r>
            <a:r>
              <a:rPr lang="en-US" sz="2800" dirty="0" err="1" smtClean="0"/>
              <a:t>ColumbiaEDC</a:t>
            </a:r>
            <a:r>
              <a:rPr lang="en-US" sz="2800" dirty="0" smtClean="0"/>
              <a:t> is to : </a:t>
            </a:r>
            <a:endParaRPr lang="en-US" sz="2800" dirty="0" smtClean="0"/>
          </a:p>
          <a:p>
            <a:pPr marL="457200" indent="-457200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Strengthen </a:t>
            </a:r>
            <a:r>
              <a:rPr lang="en-US" sz="2800" dirty="0"/>
              <a:t>the area’s tax base through economic development </a:t>
            </a:r>
            <a:r>
              <a:rPr lang="en-US" sz="2800" dirty="0" smtClean="0"/>
              <a:t>&amp; </a:t>
            </a:r>
            <a:r>
              <a:rPr lang="en-US" sz="2800" dirty="0"/>
              <a:t>job </a:t>
            </a:r>
            <a:r>
              <a:rPr lang="en-US" sz="2800" dirty="0" smtClean="0"/>
              <a:t>creation;</a:t>
            </a:r>
          </a:p>
          <a:p>
            <a:pPr marL="457200" indent="-457200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Assist </a:t>
            </a:r>
            <a:r>
              <a:rPr lang="en-US" sz="2800" dirty="0"/>
              <a:t>businesses to locate </a:t>
            </a:r>
            <a:r>
              <a:rPr lang="en-US" sz="2800" dirty="0" smtClean="0"/>
              <a:t>&amp; </a:t>
            </a:r>
            <a:r>
              <a:rPr lang="en-US" sz="2800" dirty="0"/>
              <a:t>expand within the </a:t>
            </a:r>
            <a:r>
              <a:rPr lang="en-US" sz="2800" dirty="0" smtClean="0"/>
              <a:t>County</a:t>
            </a:r>
            <a:r>
              <a:rPr lang="en-US" sz="2800" dirty="0"/>
              <a:t>;</a:t>
            </a:r>
            <a:endParaRPr lang="en-US" sz="2800" dirty="0" smtClean="0"/>
          </a:p>
          <a:p>
            <a:pPr marL="457200" indent="-457200">
              <a:lnSpc>
                <a:spcPts val="43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Promote </a:t>
            </a:r>
            <a:r>
              <a:rPr lang="en-US" sz="2800" dirty="0"/>
              <a:t>Columbia County as a premier spot for both business investment and personal opportunity.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2016 Performance Goals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41225" y="1114800"/>
            <a:ext cx="11230821" cy="4124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Educate </a:t>
            </a:r>
            <a:r>
              <a:rPr lang="en-US" sz="3200" dirty="0" smtClean="0">
                <a:latin typeface="+mn-lt"/>
              </a:rPr>
              <a:t>business </a:t>
            </a:r>
            <a:r>
              <a:rPr lang="en-US" sz="3200" dirty="0">
                <a:latin typeface="+mn-lt"/>
              </a:rPr>
              <a:t>owners, elected officials and </a:t>
            </a:r>
            <a:r>
              <a:rPr lang="en-US" sz="3200" dirty="0" smtClean="0">
                <a:latin typeface="+mn-lt"/>
              </a:rPr>
              <a:t>community </a:t>
            </a:r>
            <a:r>
              <a:rPr lang="en-US" sz="3200" dirty="0">
                <a:latin typeface="+mn-lt"/>
              </a:rPr>
              <a:t>representatives regarding </a:t>
            </a:r>
            <a:r>
              <a:rPr lang="en-US" sz="3200" dirty="0" smtClean="0">
                <a:latin typeface="+mn-lt"/>
              </a:rPr>
              <a:t>resources available </a:t>
            </a:r>
            <a:r>
              <a:rPr lang="en-US" sz="3200" dirty="0">
                <a:latin typeface="+mn-lt"/>
              </a:rPr>
              <a:t>to new and existing </a:t>
            </a:r>
            <a:r>
              <a:rPr lang="en-US" sz="3200" dirty="0" smtClean="0">
                <a:latin typeface="+mn-lt"/>
              </a:rPr>
              <a:t>businesses. </a:t>
            </a:r>
            <a:r>
              <a:rPr lang="en-US" sz="3200" dirty="0">
                <a:latin typeface="+mn-lt"/>
              </a:rPr>
              <a:t> </a:t>
            </a:r>
            <a:endParaRPr lang="en-US" sz="3200" dirty="0" smtClean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Market </a:t>
            </a:r>
            <a:r>
              <a:rPr lang="en-US" sz="3200" dirty="0">
                <a:latin typeface="+mn-lt"/>
              </a:rPr>
              <a:t>and </a:t>
            </a:r>
            <a:r>
              <a:rPr lang="en-US" sz="3200" dirty="0" smtClean="0">
                <a:latin typeface="+mn-lt"/>
              </a:rPr>
              <a:t>administer the CEDC and SBA loan programs, </a:t>
            </a:r>
            <a:r>
              <a:rPr lang="en-US" sz="3200" dirty="0">
                <a:latin typeface="+mn-lt"/>
              </a:rPr>
              <a:t>including </a:t>
            </a:r>
            <a:r>
              <a:rPr lang="en-US" sz="3200" dirty="0" smtClean="0">
                <a:latin typeface="+mn-lt"/>
              </a:rPr>
              <a:t>reporting</a:t>
            </a:r>
            <a:r>
              <a:rPr lang="en-US" sz="3200" dirty="0">
                <a:latin typeface="+mn-lt"/>
              </a:rPr>
              <a:t>, loan </a:t>
            </a:r>
            <a:r>
              <a:rPr lang="en-US" sz="3200" dirty="0" smtClean="0">
                <a:latin typeface="+mn-lt"/>
              </a:rPr>
              <a:t>administration and technical support services.</a:t>
            </a:r>
            <a:endParaRPr lang="en-US" sz="3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2016 Performance Goals (continued)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24282" y="1268343"/>
            <a:ext cx="11230821" cy="4124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Assist municipalities with infrastructure projects that have an </a:t>
            </a:r>
            <a:r>
              <a:rPr lang="en-US" sz="3200" dirty="0"/>
              <a:t>economic </a:t>
            </a:r>
            <a:r>
              <a:rPr lang="en-US" sz="3200" dirty="0" smtClean="0"/>
              <a:t>impact, including </a:t>
            </a:r>
            <a:r>
              <a:rPr lang="en-US" sz="3200" dirty="0" smtClean="0"/>
              <a:t>program r</a:t>
            </a:r>
            <a:r>
              <a:rPr lang="en-US" sz="3200" dirty="0" smtClean="0"/>
              <a:t>esearch, </a:t>
            </a:r>
            <a:r>
              <a:rPr lang="en-US" sz="3200" dirty="0" smtClean="0"/>
              <a:t>applications and administration </a:t>
            </a:r>
            <a:r>
              <a:rPr lang="en-US" sz="3200" dirty="0"/>
              <a:t>of </a:t>
            </a:r>
            <a:r>
              <a:rPr lang="en-US" sz="3200" dirty="0" smtClean="0"/>
              <a:t>grants.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0"/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Collaborate with partners and stakeholders to address Business Climate issues. </a:t>
            </a:r>
            <a:r>
              <a:rPr lang="en-US" sz="3200" dirty="0" smtClean="0"/>
              <a:t>(Local &amp; State)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9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2016 Performance Goals (continued)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24282" y="1114891"/>
            <a:ext cx="11230821" cy="4124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Assist </a:t>
            </a:r>
            <a:r>
              <a:rPr lang="en-US" sz="3200" dirty="0" smtClean="0"/>
              <a:t>entrepreneurs </a:t>
            </a:r>
            <a:r>
              <a:rPr lang="en-US" sz="3200" dirty="0"/>
              <a:t>and </a:t>
            </a:r>
            <a:r>
              <a:rPr lang="en-US" sz="3200" dirty="0" smtClean="0"/>
              <a:t>start-up businesses,</a:t>
            </a:r>
          </a:p>
          <a:p>
            <a:pPr lvl="0"/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Improve </a:t>
            </a:r>
            <a:r>
              <a:rPr lang="en-US" sz="3200" dirty="0"/>
              <a:t>CEDC </a:t>
            </a:r>
            <a:r>
              <a:rPr lang="en-US" sz="3200" dirty="0" smtClean="0"/>
              <a:t>efficiency, including expenses and reporting.</a:t>
            </a:r>
          </a:p>
          <a:p>
            <a:pPr lvl="0"/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Work </a:t>
            </a:r>
            <a:r>
              <a:rPr lang="en-US" sz="3200" dirty="0"/>
              <a:t>with State and Federal elected officials to develop business incentive programs designed for small </a:t>
            </a:r>
            <a:r>
              <a:rPr lang="en-US" sz="3200" dirty="0" smtClean="0"/>
              <a:t>businesses.</a:t>
            </a:r>
          </a:p>
          <a:p>
            <a:pPr lvl="0"/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Plan Focus: Four Pillars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24282" y="1114891"/>
            <a:ext cx="11230821" cy="4124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Entrepreneurship </a:t>
            </a:r>
            <a:r>
              <a:rPr lang="en-US" sz="3600" dirty="0"/>
              <a:t>&amp; </a:t>
            </a:r>
            <a:r>
              <a:rPr lang="en-US" sz="3600" dirty="0" smtClean="0"/>
              <a:t>Innovation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Infrastructure</a:t>
            </a:r>
            <a:endParaRPr lang="en-US" sz="36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Quality of Life &amp; Sustainability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Workforce &amp; Education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948" y="973170"/>
            <a:ext cx="8159696" cy="9536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82796" y="210232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Strategic Plan Process: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Where are we?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Where are we going?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Where do we want to be?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800" dirty="0" smtClean="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do we get there?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Economic Development Issues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16615" y="1114800"/>
            <a:ext cx="11230821" cy="3872836"/>
          </a:xfrm>
          <a:prstGeom prst="rect">
            <a:avLst/>
          </a:prstGeom>
        </p:spPr>
        <p:txBody>
          <a:bodyPr vert="horz" lIns="91440" tIns="45720" rIns="91440" bIns="45720" numCol="2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Broadband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Attraction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Climate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Retention &amp; Growth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Clean Energy &amp; Climate Change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Economy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Education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Environment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Health </a:t>
            </a:r>
            <a:r>
              <a:rPr lang="en-US" sz="2800" dirty="0"/>
              <a:t>&amp; Human Services</a:t>
            </a:r>
          </a:p>
          <a:p>
            <a:pPr lvl="0"/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Infrastructure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Investment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Jobs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Land Use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Public Safety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Shovel Ready Sites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Transportation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Gas &amp; Electric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Water &amp; Sewer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Industry Segments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24282" y="1435256"/>
            <a:ext cx="11230821" cy="3421250"/>
          </a:xfrm>
          <a:prstGeom prst="rect">
            <a:avLst/>
          </a:prstGeom>
        </p:spPr>
        <p:txBody>
          <a:bodyPr vert="horz" lIns="91440" tIns="45720" rIns="91440" bIns="45720" numCol="2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Agribusiness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Arts, Culture, Tourism &amp; Hospitality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Education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Financial Services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Government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Health Care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Creative Economy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Manufacturing </a:t>
            </a:r>
            <a:r>
              <a:rPr lang="en-US" sz="3200" dirty="0"/>
              <a:t>&amp; Technology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Professional Services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Recreation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Second Home Real Estate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Small Business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Not for Profits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Other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086" y="212135"/>
            <a:ext cx="10831717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Issues and Themes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87" y="1339888"/>
            <a:ext cx="10413532" cy="45198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Business environment / culture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Business marketing/attraction versus retention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Economic development versus community development 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Bifurcation of </a:t>
            </a:r>
            <a:r>
              <a:rPr lang="en-US" sz="2400" dirty="0" smtClean="0"/>
              <a:t>County (rural vs urban)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Regional </a:t>
            </a:r>
            <a:r>
              <a:rPr lang="en-US" sz="2400" dirty="0"/>
              <a:t>collaboration 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Industries of focus: </a:t>
            </a:r>
            <a:r>
              <a:rPr lang="en-US" sz="2400" dirty="0" err="1" smtClean="0"/>
              <a:t>agbusiness</a:t>
            </a:r>
            <a:r>
              <a:rPr lang="en-US" sz="2400" dirty="0" smtClean="0"/>
              <a:t>, creative economy, technology, tourism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Workforce readiness challenges; new business-education partnerships under development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Funding model (private versus public </a:t>
            </a:r>
            <a:r>
              <a:rPr lang="en-US" sz="2400" dirty="0" smtClean="0"/>
              <a:t>support)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Need for organizational direction, capacity</a:t>
            </a:r>
          </a:p>
          <a:p>
            <a:pPr marL="342900" lvl="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Regulatory Compliance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42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4681"/>
            <a:ext cx="10831717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Organization Functions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282" y="1114800"/>
            <a:ext cx="184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615910" y="1227769"/>
            <a:ext cx="11576090" cy="3421250"/>
          </a:xfrm>
          <a:prstGeom prst="rect">
            <a:avLst/>
          </a:prstGeom>
        </p:spPr>
        <p:txBody>
          <a:bodyPr vert="horz" lIns="91440" tIns="45720" rIns="91440" bIns="45720" numCol="1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lvl="0"/>
            <a:endParaRPr lang="en-US" sz="32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General </a:t>
            </a:r>
            <a:r>
              <a:rPr lang="en-US" sz="3200" dirty="0"/>
              <a:t>Administration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Loans &amp; Grants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Economic Development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Accounting &amp; Finance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Compliance &amp; Reporting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Marketing </a:t>
            </a:r>
            <a:r>
              <a:rPr lang="en-US" sz="3200" dirty="0" smtClean="0"/>
              <a:t>&amp; Communications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24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282" y="2265643"/>
            <a:ext cx="108317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Next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Steps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/>
              <a:t>Public Meeting</a:t>
            </a:r>
            <a:br>
              <a:rPr lang="en-US" sz="3600" dirty="0" smtClean="0"/>
            </a:br>
            <a:r>
              <a:rPr lang="en-US" sz="3600" dirty="0" smtClean="0"/>
              <a:t>Stakeholder Survey</a:t>
            </a:r>
            <a:br>
              <a:rPr lang="en-US" sz="3600" dirty="0" smtClean="0"/>
            </a:br>
            <a:r>
              <a:rPr lang="en-US" sz="3600" dirty="0" smtClean="0"/>
              <a:t>Draft Strategy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Board Review</a:t>
            </a:r>
            <a:br>
              <a:rPr lang="en-US" sz="3600" dirty="0" smtClean="0"/>
            </a:br>
            <a:r>
              <a:rPr lang="en-US" sz="3600" dirty="0" smtClean="0"/>
              <a:t>Member Presentation – Annual Meeting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903249" y="1948721"/>
            <a:ext cx="10381785" cy="2698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571486" indent="-571486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6" name="Picture 5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1819" y="596367"/>
            <a:ext cx="10381785" cy="37869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400" b="1" dirty="0" smtClean="0"/>
              <a:t>Thank you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6" name="Picture 5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0"/>
            <a:ext cx="10363200" cy="3505199"/>
          </a:xfrm>
        </p:spPr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Columbia County</a:t>
            </a:r>
            <a:endParaRPr lang="en-US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4419600"/>
            <a:ext cx="85344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Demographic Overview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Bookman Old Style" panose="02050604050505020204" pitchFamily="18" charset="0"/>
              </a:rPr>
              <a:t>Presented to CEDC 2/12/16</a:t>
            </a:r>
            <a:endParaRPr lang="en-US" sz="36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6160770"/>
            <a:ext cx="2418080" cy="28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1815852"/>
            <a:ext cx="10227212" cy="14056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Overview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“Where are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we?”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Tucker Strategi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74" y="6038244"/>
            <a:ext cx="3672298" cy="564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184"/>
            <a:ext cx="3423631" cy="17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Population - Age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7600" y="1227148"/>
            <a:ext cx="10160000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Columbia County Residents are slightly older than the US and New York averages, with a majority 45 years and older</a:t>
            </a:r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000" dirty="0" smtClean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6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1524000" y="2350532"/>
          <a:ext cx="9448800" cy="3669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82057" y="6022778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www.Clustermapping.US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Population - Education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7600" y="1227148"/>
            <a:ext cx="10160000" cy="31700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Columbia County residents graduate from high school and earn bachelor’s degrees at close to the NY and US rates.</a:t>
            </a: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r>
              <a:rPr lang="en-US" sz="2000" dirty="0" smtClean="0">
                <a:latin typeface="Bookman Old Style" panose="02050604050505020204" pitchFamily="18" charset="0"/>
              </a:rPr>
              <a:t>County residents include individuals with more military service than either NY or the US.</a:t>
            </a: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000" dirty="0" smtClean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7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1473200" y="2812196"/>
          <a:ext cx="9448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25600" y="624840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Census </a:t>
            </a:r>
            <a:r>
              <a:rPr lang="en-US" sz="1400" dirty="0" err="1" smtClean="0">
                <a:latin typeface="Bookman Old Style" panose="02050604050505020204" pitchFamily="18" charset="0"/>
              </a:rPr>
              <a:t>Quickfacts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Population - Housing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7600" y="1227147"/>
            <a:ext cx="10160000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Columbia County residents have a high level of home ownership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8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70556"/>
              </p:ext>
            </p:extLst>
          </p:nvPr>
        </p:nvGraphicFramePr>
        <p:xfrm>
          <a:off x="1524000" y="2132427"/>
          <a:ext cx="9042400" cy="337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800"/>
                <a:gridCol w="1524000"/>
                <a:gridCol w="2032000"/>
                <a:gridCol w="1625600"/>
              </a:tblGrid>
              <a:tr h="499876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Columbia County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New York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</a:t>
                      </a:r>
                    </a:p>
                  </a:txBody>
                  <a:tcPr marL="12700" marR="12700" marT="9525" marB="0" anchor="b"/>
                </a:tc>
              </a:tr>
              <a:tr h="4998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Homeownership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72.40%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54.20%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64.90%</a:t>
                      </a:r>
                    </a:p>
                  </a:txBody>
                  <a:tcPr marL="12700" marR="12700" marT="9525" marB="0" anchor="b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Housing units in multi-unit structures,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percent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16.90%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50.60%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26.00%</a:t>
                      </a:r>
                    </a:p>
                  </a:txBody>
                  <a:tcPr marL="12700" marR="12700" marT="9525" marB="0" anchor="b"/>
                </a:tc>
              </a:tr>
              <a:tr h="9167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Median value of owner-occupied housing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$221,600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$288,200 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$176,700 </a:t>
                      </a:r>
                    </a:p>
                  </a:txBody>
                  <a:tcPr marL="12700" marR="12700" marT="9525" marB="0" anchor="b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Persons per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household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2.38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2.61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2.63</a:t>
                      </a:r>
                    </a:p>
                  </a:txBody>
                  <a:tcPr marL="12700" marR="12700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25600" y="571500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Census </a:t>
            </a:r>
            <a:r>
              <a:rPr lang="en-US" sz="1400" dirty="0" err="1" smtClean="0">
                <a:latin typeface="Bookman Old Style" panose="02050604050505020204" pitchFamily="18" charset="0"/>
              </a:rPr>
              <a:t>Quickfacts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dirty="0" smtClean="0">
                <a:effectLst/>
                <a:latin typeface="Bookman Old Style" panose="02050604050505020204" pitchFamily="18" charset="0"/>
              </a:rPr>
              <a:t>Work Patterns - Employment</a:t>
            </a:r>
            <a:endParaRPr lang="en-US" sz="4000" dirty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72200"/>
            <a:ext cx="2418080" cy="28194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032000" y="1981200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20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14401" y="6172201"/>
            <a:ext cx="749300" cy="365125"/>
          </a:xfrm>
        </p:spPr>
        <p:txBody>
          <a:bodyPr/>
          <a:lstStyle/>
          <a:p>
            <a:fld id="{D4565A0D-CA11-4A34-95F3-3FA755764790}" type="slidenum">
              <a:rPr lang="en-US" smtClean="0">
                <a:latin typeface="Bookman Old Style" panose="02050604050505020204" pitchFamily="18" charset="0"/>
              </a:rPr>
              <a:t>9</a:t>
            </a:fld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93011"/>
              </p:ext>
            </p:extLst>
          </p:nvPr>
        </p:nvGraphicFramePr>
        <p:xfrm>
          <a:off x="1625600" y="1524001"/>
          <a:ext cx="9144000" cy="315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524000"/>
                <a:gridCol w="2032000"/>
                <a:gridCol w="1625600"/>
              </a:tblGrid>
              <a:tr h="499876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Columbia County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New York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US</a:t>
                      </a:r>
                    </a:p>
                  </a:txBody>
                  <a:tcPr marL="12700" marR="12700" marT="9525" marB="0" anchor="b"/>
                </a:tc>
              </a:tr>
              <a:tr h="49987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Labor Force, % of Population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62.0%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63.5%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Employed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57.7%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Unemployed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4.9%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5.6%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  <a:tr h="69075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 in Labor Force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38.0%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36.5%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64343" y="6172201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anose="02050604050505020204" pitchFamily="18" charset="0"/>
              </a:rPr>
              <a:t>Data from Census </a:t>
            </a:r>
            <a:r>
              <a:rPr lang="en-US" sz="1400" dirty="0" err="1" smtClean="0">
                <a:latin typeface="Bookman Old Style" panose="02050604050505020204" pitchFamily="18" charset="0"/>
              </a:rPr>
              <a:t>Quickfacts</a:t>
            </a:r>
            <a:endParaRPr lang="en-US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7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d4IwljEUGSvGSIdRPIN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nqK1w9UkSYooZQNghxL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b9e7CrJU6NtFCa4egg2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J60zrSOk.LsU2SYXJXo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IwUvBXHzEWyLdc4LImpe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UEz0b6ui0WDpU6x4Iy_b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.BEPAzw0W.YQ7IgbiCz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ATpovFAEy.rRMS6QaIs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r40coE4GUKDKFKaIxsf5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r8Q53JZEuFHr0d.hWM.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R0rKDNhk6k7XQ.D9dA.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a.LZ4CAEarkhwBbuqAJ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k5BTsf6Eme5UkZ2OIgh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x9vs1Xrx06.S5l.5H_xM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pk1O7RmU2tcd1ru47Q2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p2RdgTXUGDRlAErLOIF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1vQvXSs0qA8n4YD5JPv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I1gMhmKkG7hm1SuPS9e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JgNc4KsEyJz75.I.HKc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rrGTJoWEeNGTAmKv7PJ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uzhGleqESKyo6BOoPsw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HQ8SazxU28ncZJqw6r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xsslrs80msNdf1UVdsq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3EbwDnXEyfnZhpDK9hj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eugM89pk6J9FPUfvmhg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vtgWW.fESEnFSorYoXa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ELyZi7k0205lMzQwBiD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WICTEfC0mk4S_WouBM_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hakv.5MoEuFWRtf3RRRE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X8d8RHFESJQL9fOf0_X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rAVm2ixBE.AZnanMzfbw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d7AU8QBUu7NxvQ63Bqz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w0Iugh1Uaw91..Mm2c9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4ymg5kQEeYYzQ0oISHF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bTpM.5p0udcQK.EzjWQ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xWrhRWG0CaWUNIjpKop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LiyxeLEEe4KNOLKYPXl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mXSp9T0k6l3FODNcN6P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lv2FdGGuk6Q2fDS3Mxhf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4.fAXOO0CnU2QcKSrO1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2jtJZmbUOF2OMrdMwwb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ekCcifDkKE3asPlULgN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tmULybokeQXfbOQZycV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npdcXcr06xoWVByAfEr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gut_rzZ0O4qmbnihHRW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xvNIULo0Oz.8O0T_PzW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h3i0MiZU6_iXULnvMzq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.iv4M5xV0aD5OgK6lpy7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Bl7fw5NYUunW4MjCpBG_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.NbV9ZfEWYgnliRjzNE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6NWa8xX4kK325Lsv6Nv6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t1jGT7Hk.upTmqm2z7N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5_EffZFcUuZ4NsOBIr7g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RgRFrmsUC27xyDuFrhn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4bFlZaoDEOA5uDlO7ZZs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wgHvVXIkWyJzQFNXyVX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MfXvq3eUKbXiT0zJ6hq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HASPWCCYEWvQyqb9o1Dbw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Fp2P9SwUuiv5qGwJB5.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ws3.Lxa0OuoIwjiU02h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DmNKm76ZEmMXeA3WEy1A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KYnhmNM0G7YjQ3BVFlV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2zfXWNhFEeN5hOjjDZ40g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qNvoGmPky1nCaINsWea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j_L2O7QECk0qDGJV2Cv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53V_W9KOUy.0FBzQ6kHW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m6kW9RIEGQbD7hB4jun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zh9M..nEuSWjJde1kHdw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BLc.g_sHE2Ujte5HscSE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O_Wx1fB0u_EhjNXaZIa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1eaMPwxzE.wbd05seA5U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AdRcJt3kSH.jZa.EUzK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76p4Xd4gE65s910QeS12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HIVg5DEUasJlD.l_UW2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esPQXzdka0iWWX31iM1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GJX4Xs4EuZjG5s9olHV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MCkwWx51USrsMLr0YCJI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2mim4Dtn0ONmyBh9x9Lt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MTua5FMfE23ySmYy8OpQ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whVO7lDEuvXzFEuVAci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BrRg6PgUW5W_fbUqW.i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wgGJAitEWyGeCySSsXY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.Ct9i4x0OdMIvktQvUc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NusOdx35kCLrVauqjq1p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xKZVui8U.xRwywD2DBC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Lz_fI0eUeL39prtCCiX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vf3Y0kokepu4FwOGWJf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UFGdJ6gUW00P4Xjpjtn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zU7AJX002tls5nmhQPX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NusOdx35kCLrVauqjq1p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vaPY8uvk2ou3TiYEtK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kUq.mqrkmPTuyxrbkKr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OqGmu1ZUKEsbarB5C5z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.iQo2ej0KOC91H7QvAp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nEwfO5IeUuDNDJ5kBYpS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6XrSbrp0WXZyxFWeDAm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gEWDMZEkGtCXxeC5jTr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61.O27LUm9KrM9whkt.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LhoprDOUSOt5HtjMYd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im14uvnUKif4rl0mu3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ad3zkw6EGVLHleBypT9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TU0e0Rr0a00cREbDiQr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WRsUL_oEWmBQROwtAdD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GUQvaN8EyhuM2PBcYtO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9LHEp9RUKNLW3tLhxeY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y5kNpqakehC7ybU_7fU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eqzMAKDOU6Quxua_YuZ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gv_C4vS8EmqXh5aCqWqq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kPSF8klPUquphcE1IeZx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ARUwxx1kyubZPQQF7s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hWx1CUUEeLAl3JDAb3X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7a7f1fagkucKRUM4teow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zdIl4gNky0eH5Tkt.s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BGh1_79EeeMFySo7xUX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96DUbJPF0i792gs8I2B.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CrT.d1qUaqbC_oToh5O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J3Goqe1E.d5BRIwOaa2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7mv15xyEKkCX_3W.TIx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6KncPxike0PX5EEzB.t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axw.v4eUeuJZNqrIeXq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WJShnQ.kWzsVvNBfJ3L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UCp6XPSkC5hyytUQhFA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Yhb_fLzhU.dsc.2P1KlD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.Mo8zYmEGfK5iePa8mu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g6pQCoEEeRv9dDiOdm1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A3FWppCUeMfCelPTXLy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FI1ewPzUer2eUq4BI4_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L21zHH.UCOogC1m7uca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HCwtqITkK3zXPxKr0E6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0AcdL.YUGmDXStHpHF2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veG.q.IU2ifmjkzxAQp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y9EQaFfkCZm3czb5gw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RUxeTms0KzZ1Hf4lSf8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wKnpra7Eir83HtOzex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.rstivMEaA.0oZBdqIZ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fwvNnJe0mOyOaKl1PLo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H1uHMbKECAJZiswfVYu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hZ4XDmFUucLcdBrLqLT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9NuJUrtSk.NPOBibYfsZ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oC04VbJk2y_GBYMtPE6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ozLvy.iA0evu.0qC7lYC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gzHyuZBE2jptJ1kJNIf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LKgDLA9k6yYZ0n0cpXt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xAMPfCzHEiCVIC9zt7Kt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UuxZXuzE6ZFhvGER.V3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56mpJMq2kKJhXIyAAkiC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0eJQf9NUSlNy6xZTaQ8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nRdm695fk2r5uLvuroNw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xAQwcPPkqsM45kI1KW9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rQGlveSkyPU7dJUKDx5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niysHUU80y0w6hYWRoXG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dfQHFldEeEXmkB50ivv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3euq2ppE.MPo22sboSM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uWLN8NtmUqZVVNiTxaBF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7fw8hYZWUu_28gHHGurf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Wc_Opv5USi1_qvt8G0o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a_I.ryFUqJKR7J3fvU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k0C1NE2EGWHLf.4EawF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VVA3jy_E6DXu3lGsFpy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EdMXEz2UGCghWNgMvJ3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VdYE4tIU.MPdRGA5opd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7SZrSF8UiqdfFPIie0E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kJmnARK0Cp1mzrfXqI3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ejGcyfdUqy05yDM4g98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2w8aMHGo02AxbbTv32ZB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z9.D9HP0m06vkqDERgI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FPV1hoKk22Nnw_.qk4A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1934</Words>
  <Application>Microsoft Office PowerPoint</Application>
  <PresentationFormat>Widescreen</PresentationFormat>
  <Paragraphs>701</Paragraphs>
  <Slides>35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Bookman Old Style</vt:lpstr>
      <vt:lpstr>Calibri</vt:lpstr>
      <vt:lpstr>Calibri Light</vt:lpstr>
      <vt:lpstr>ＭＳ Ｐゴシック</vt:lpstr>
      <vt:lpstr>Segoe UI</vt:lpstr>
      <vt:lpstr>Symbol</vt:lpstr>
      <vt:lpstr>Times New Roman</vt:lpstr>
      <vt:lpstr>Office Theme</vt:lpstr>
      <vt:lpstr>think-cell Slide</vt:lpstr>
      <vt:lpstr>Chart</vt:lpstr>
      <vt:lpstr>Strategic Planning:  Board of Directors Workshop </vt:lpstr>
      <vt:lpstr>Meeting Agenda</vt:lpstr>
      <vt:lpstr>Introduction</vt:lpstr>
      <vt:lpstr>Columbia County</vt:lpstr>
      <vt:lpstr>Data Overview  “Where are we?”  </vt:lpstr>
      <vt:lpstr>Population - Age</vt:lpstr>
      <vt:lpstr>Population - Education</vt:lpstr>
      <vt:lpstr>Population - Housing</vt:lpstr>
      <vt:lpstr>Work Patterns - Employment</vt:lpstr>
      <vt:lpstr>Unemployment of 5.6% in Capital Region better than upstate NY average – only Greene County worse</vt:lpstr>
      <vt:lpstr>Capital Region Unemployment Deep Dive</vt:lpstr>
      <vt:lpstr>Work Patterns - Commuting</vt:lpstr>
      <vt:lpstr>Workers in Capital Region often live and work in different Counties</vt:lpstr>
      <vt:lpstr>Prosperity Measures</vt:lpstr>
      <vt:lpstr>Poverty rates significantly higher in urban areas</vt:lpstr>
      <vt:lpstr>Industries – Sources of Wages</vt:lpstr>
      <vt:lpstr>Industries – Top 7 by Wages</vt:lpstr>
      <vt:lpstr>Industries –Next 7 by Wages</vt:lpstr>
      <vt:lpstr>Innovation Measures - Patents</vt:lpstr>
      <vt:lpstr>Traded and Local Industries</vt:lpstr>
      <vt:lpstr>Top 5 “Traded” Clusters for Job Growth</vt:lpstr>
      <vt:lpstr>Top 5 “Traded” Clusters for Job Loss</vt:lpstr>
      <vt:lpstr>Top 5 “Local” Clusters for Job Growth</vt:lpstr>
      <vt:lpstr>Top 5 “Local” Clusters for Job Loss</vt:lpstr>
      <vt:lpstr>Mission Statement</vt:lpstr>
      <vt:lpstr>2016 Performance Goals</vt:lpstr>
      <vt:lpstr>2016 Performance Goals (continued)</vt:lpstr>
      <vt:lpstr>2016 Performance Goals (continued)</vt:lpstr>
      <vt:lpstr>Plan Focus: Four Pillars</vt:lpstr>
      <vt:lpstr>Economic Development Issues</vt:lpstr>
      <vt:lpstr>Industry Segments</vt:lpstr>
      <vt:lpstr>Issues and Themes</vt:lpstr>
      <vt:lpstr>Organization Functions</vt:lpstr>
      <vt:lpstr>Next Steps Public Meeting Stakeholder Survey Draft Strategy Board Review Member Presentation – Annual Meeting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Workshop</dc:title>
  <dc:creator>Alyson Slack</dc:creator>
  <cp:lastModifiedBy>Owner</cp:lastModifiedBy>
  <cp:revision>22</cp:revision>
  <dcterms:created xsi:type="dcterms:W3CDTF">2016-02-11T23:00:59Z</dcterms:created>
  <dcterms:modified xsi:type="dcterms:W3CDTF">2016-02-12T18:56:56Z</dcterms:modified>
</cp:coreProperties>
</file>